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저감/소독률</c:v>
                </c:pt>
              </c:strCache>
            </c:strRef>
          </c:tx>
          <c:spPr>
            <a:solidFill>
              <a:srgbClr val="2FB6C9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1" i="0" strike="noStrike" sz="1400" u="none">
                    <a:solidFill>
                      <a:srgbClr val="17203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2FB6C9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C8952F"/>
              </a:solidFill>
              <a:effectLst/>
            </c:spPr>
          </c:dPt>
          <c:cat>
            <c:multiLvlStrRef>
              <c:f>Sheet1!$A$2:$A$3</c:f>
              <c:multiLvlStrCache>
                <c:ptCount val="2"/>
                <c:lvl>
                  <c:pt idx="0">
                    <c:v>대형 실제공간
부유세균 저감</c:v>
                  </c:pt>
                  <c:pt idx="1">
                    <c:v>유리조각 표면
소독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96</c:v>
                </c:pt>
                <c:pt idx="1">
                  <c:v>99.9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1" i="0" strike="noStrike" sz="1400" u="none">
                  <a:solidFill>
                    <a:srgbClr val="17203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B6B8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majorGridlines>
          <c:spPr>
            <a:ln w="6350" cap="flat">
              <a:solidFill>
                <a:srgbClr val="E6ECF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B6B82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image" Target="../media/image-5-1.png"/><Relationship Id="rId3" Type="http://schemas.openxmlformats.org/officeDocument/2006/relationships/image" Target="../media/image-5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0" y="-2011680"/>
            <a:ext cx="6858000" cy="6858000"/>
          </a:xfrm>
          <a:prstGeom prst="ellipse">
            <a:avLst/>
          </a:prstGeom>
          <a:solidFill>
            <a:srgbClr val="13294B"/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3291840"/>
            <a:ext cx="4754880" cy="4754880"/>
          </a:xfrm>
          <a:prstGeom prst="ellipse">
            <a:avLst/>
          </a:prstGeom>
          <a:solidFill>
            <a:srgbClr val="1C3A5E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777240"/>
            <a:ext cx="4206240" cy="384048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77724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HYGIENE SYSTEM  ·  도입 제안서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77240" y="1417320"/>
            <a:ext cx="8686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코코아 스마트 클리너</a:t>
            </a:r>
            <a:endParaRPr lang="en-US" sz="5200" dirty="0"/>
          </a:p>
        </p:txBody>
      </p:sp>
      <p:sp>
        <p:nvSpPr>
          <p:cNvPr id="7" name="Text 5"/>
          <p:cNvSpPr/>
          <p:nvPr/>
        </p:nvSpPr>
        <p:spPr>
          <a:xfrm>
            <a:off x="822960" y="251460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CFE0F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+ 전용액 </a:t>
            </a:r>
            <a:pPr indent="0" marL="0">
              <a:buNone/>
            </a:pPr>
            <a:r>
              <a:rPr lang="en-US" sz="2600" b="1" dirty="0">
                <a:solidFill>
                  <a:srgbClr val="E8C66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코아수(KOASU)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822960" y="32004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spc="100" kern="0" dirty="0">
                <a:solidFill>
                  <a:srgbClr val="2FB6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공간 위생의 새로운 기준 ·  心卽技術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397764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분사형 위생 시스템 </a:t>
            </a:r>
            <a:pPr indent="0" marL="0">
              <a:buNone/>
            </a:pPr>
            <a:r>
              <a:rPr lang="en-US" sz="140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초미립자 무습성 분사로 공간 전체를 커버하는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4315968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국제특허 더블스톰(DOUBLE STORM) 기술 적용 제품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22960" y="5074920"/>
            <a:ext cx="2697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8C66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96%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822960" y="5623560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KTL 부유세균 저감*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3611880" y="5074920"/>
            <a:ext cx="2697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8C66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1,300mL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3611880" y="5623560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전용액 코아수 용량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400800" y="5074920"/>
            <a:ext cx="2697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8C66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2,000원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400800" y="5623560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하루 운용 비용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22960" y="63550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KOCOA  ·  코코아정공기㈜  ·  www.koco-a.com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035040" y="63550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KTL 한국산업기술시험원 대형 실제공간 공기 중 부유세균 저감 시험값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95360" y="-2194560"/>
            <a:ext cx="6858000" cy="6858000"/>
          </a:xfrm>
          <a:prstGeom prst="ellipse">
            <a:avLst/>
          </a:prstGeom>
          <a:solidFill>
            <a:srgbClr val="13294B"/>
          </a:solidFill>
          <a:ln/>
        </p:spPr>
      </p:sp>
      <p:sp>
        <p:nvSpPr>
          <p:cNvPr id="3" name="Shape 1"/>
          <p:cNvSpPr/>
          <p:nvPr/>
        </p:nvSpPr>
        <p:spPr>
          <a:xfrm>
            <a:off x="822960" y="868680"/>
            <a:ext cx="1828800" cy="41148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8686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도입 제안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22960" y="1463040"/>
            <a:ext cx="10241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공간 위생, 코코아 스마트 클리너로 시작하세요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841248" y="260604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기업·관공서·다중이용시설 도입 상담 및 시범 설치 문의를 환영합니다.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68680" y="3383280"/>
            <a:ext cx="502920" cy="502920"/>
          </a:xfrm>
          <a:prstGeom prst="ellipse">
            <a:avLst/>
          </a:prstGeom>
          <a:solidFill>
            <a:srgbClr val="13294B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7552" y="3502152"/>
            <a:ext cx="274320" cy="2743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554480" y="33832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C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전화   </a:t>
            </a:r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02-6299-5900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868680" y="4160520"/>
            <a:ext cx="502920" cy="502920"/>
          </a:xfrm>
          <a:prstGeom prst="ellipse">
            <a:avLst/>
          </a:prstGeom>
          <a:solidFill>
            <a:srgbClr val="13294B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552" y="4279392"/>
            <a:ext cx="274320" cy="2743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554480" y="416052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C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홈페이지   </a:t>
            </a:r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www.koco-a.com</a:t>
            </a:r>
            <a:endParaRPr lang="en-US" sz="1500" dirty="0"/>
          </a:p>
        </p:txBody>
      </p:sp>
      <p:sp>
        <p:nvSpPr>
          <p:cNvPr id="13" name="Shape 9"/>
          <p:cNvSpPr/>
          <p:nvPr/>
        </p:nvSpPr>
        <p:spPr>
          <a:xfrm>
            <a:off x="868680" y="4937760"/>
            <a:ext cx="502920" cy="502920"/>
          </a:xfrm>
          <a:prstGeom prst="ellipse">
            <a:avLst/>
          </a:prstGeom>
          <a:solidFill>
            <a:srgbClr val="13294B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552" y="5056632"/>
            <a:ext cx="274320" cy="2743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54480" y="493776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C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주소   </a:t>
            </a:r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서울시 금천구 벚꽃로234 에이스6차 1704호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868680" y="58064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생산 ㈜하모니스  ·  유통 코코아정공기㈜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868680" y="619963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본 제품은 안전확인대상 생활화학제품(신고번호 EB23-12-1715)으로, 의약품·의료기기가 아니며 질병의 예방·치료·개선 효과를 표방하지 않습니다. 본 자료의 수치·인증·사례는 자사 제공 자료에 근거합니다.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왜 지금, 공간 위생인가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58368" y="1143000"/>
            <a:ext cx="10515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밀폐된 실내에서 사람이 모일수록 부유세균·미세먼지·냄새는 쌓입니다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3429000" cy="301752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005840" y="2240280"/>
            <a:ext cx="868680" cy="86868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7008" y="2441448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05840" y="3246120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부유세균·냄새 정체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005840" y="3749040"/>
            <a:ext cx="2697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환기가 어려운 실내일수록 공기 중 부유 오염물질이 머무릅니다.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4343400" y="1874520"/>
            <a:ext cx="3429000" cy="301752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709160" y="2240280"/>
            <a:ext cx="868680" cy="86868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0328" y="2441448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09160" y="3246120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집진식의 한계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4709160" y="3749040"/>
            <a:ext cx="2697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필터를 통과한 공기만 정화 — 기기에서 먼 공간·천장 부근은 사각지대.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8046720" y="1874520"/>
            <a:ext cx="3429000" cy="301752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412480" y="2240280"/>
            <a:ext cx="868680" cy="86868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3648" y="2441448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12480" y="3246120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다중이용시설 부담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8412480" y="3749040"/>
            <a:ext cx="2697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학교·카페·식당·관공서 등 사람이 모이는 공간일수록 위생 관리 요구가 큽니다.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40080" y="5166360"/>
            <a:ext cx="10927080" cy="914400"/>
          </a:xfrm>
          <a:prstGeom prst="roundRect">
            <a:avLst>
              <a:gd name="adj" fmla="val 10000"/>
            </a:avLst>
          </a:prstGeom>
          <a:solidFill>
            <a:srgbClr val="0B1F3A"/>
          </a:solidFill>
          <a:ln/>
        </p:spPr>
      </p:sp>
      <p:sp>
        <p:nvSpPr>
          <p:cNvPr id="20" name="Text 15"/>
          <p:cNvSpPr/>
          <p:nvPr/>
        </p:nvSpPr>
        <p:spPr>
          <a:xfrm>
            <a:off x="1005840" y="5166360"/>
            <a:ext cx="10241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해법은 '거르는' 방식이 아니라 </a:t>
            </a:r>
            <a:pPr indent="0" marL="0">
              <a:buNone/>
            </a:pPr>
            <a:r>
              <a:rPr lang="en-US" sz="1600" b="1" dirty="0">
                <a:solidFill>
                  <a:srgbClr val="E8C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공간 전체에 위생 인자를 퍼뜨리는 분사형</a:t>
            </a:r>
            <a:pPr indent="0" marL="0">
              <a:buNone/>
            </a:pPr>
            <a:r>
              <a:rPr lang="en-US" sz="160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접근입니다.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두 가지가 하나로 — 스마트 클리너 + 코아수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58368" y="1143000"/>
            <a:ext cx="10515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자동 분사 기기와 전용액이 결합된 분사형 공간 위생 시스템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03520" cy="4069080"/>
          </a:xfrm>
          <a:prstGeom prst="roundRect">
            <a:avLst>
              <a:gd name="adj" fmla="val 2697"/>
            </a:avLst>
          </a:prstGeom>
          <a:solidFill>
            <a:srgbClr val="F4F7F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051560" y="2240280"/>
            <a:ext cx="777240" cy="77724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4440" y="2423160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11680" y="228600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스마트 클리너 (코코아 정공기)</a:t>
            </a:r>
            <a:endParaRPr lang="en-US" sz="19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3337560"/>
            <a:ext cx="292608" cy="2926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08760" y="3246120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자동 분사  </a:t>
            </a:r>
            <a:pPr indent="0" marL="0">
              <a:buNone/>
            </a:pPr>
            <a:r>
              <a:rPr lang="en-US" sz="13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시간당 약 5분 작동, 건식 운용</a:t>
            </a:r>
            <a:endParaRPr lang="en-US" sz="13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4178808"/>
            <a:ext cx="292608" cy="29260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508760" y="4087368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무습성 분사  </a:t>
            </a:r>
            <a:pPr indent="0" marL="0">
              <a:buNone/>
            </a:pPr>
            <a:r>
              <a:rPr lang="en-US" sz="13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젖지 않는 초미립자 방식</a:t>
            </a:r>
            <a:endParaRPr lang="en-US" sz="13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5020056"/>
            <a:ext cx="292608" cy="29260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508760" y="4928616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광대역 커버  </a:t>
            </a:r>
            <a:pPr indent="0" marL="0">
              <a:buNone/>
            </a:pPr>
            <a:r>
              <a:rPr lang="en-US" sz="13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대형 공간·실내/외 적용</a:t>
            </a:r>
            <a:endParaRPr lang="en-US" sz="1350" dirty="0"/>
          </a:p>
        </p:txBody>
      </p:sp>
      <p:sp>
        <p:nvSpPr>
          <p:cNvPr id="14" name="Shape 8"/>
          <p:cNvSpPr/>
          <p:nvPr/>
        </p:nvSpPr>
        <p:spPr>
          <a:xfrm>
            <a:off x="6263640" y="1828800"/>
            <a:ext cx="5303520" cy="4069080"/>
          </a:xfrm>
          <a:prstGeom prst="roundRect">
            <a:avLst>
              <a:gd name="adj" fmla="val 2697"/>
            </a:avLst>
          </a:prstGeom>
          <a:solidFill>
            <a:srgbClr val="0B1F3A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15" name="Shape 9"/>
          <p:cNvSpPr/>
          <p:nvPr/>
        </p:nvSpPr>
        <p:spPr>
          <a:xfrm>
            <a:off x="6675120" y="2240280"/>
            <a:ext cx="777240" cy="777240"/>
          </a:xfrm>
          <a:prstGeom prst="ellipse">
            <a:avLst/>
          </a:prstGeom>
          <a:solidFill>
            <a:srgbClr val="C8952F"/>
          </a:solidFill>
          <a:ln/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7144" y="2423160"/>
            <a:ext cx="393192" cy="39319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7635240" y="228600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전용액 코아수 (KOASU)</a:t>
            </a:r>
            <a:endParaRPr lang="en-US" sz="190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0840" y="3337560"/>
            <a:ext cx="292608" cy="292608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7132320" y="3246120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C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산소계 특별성분  </a:t>
            </a:r>
            <a:pPr indent="0" marL="0">
              <a:buNone/>
            </a:pPr>
            <a:r>
              <a:rPr lang="en-US" sz="130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과산화초산 계열 — 작용 후 산소·수소로 치환</a:t>
            </a:r>
            <a:endParaRPr lang="en-US" sz="1300" dirty="0"/>
          </a:p>
        </p:txBody>
      </p:sp>
      <p:pic>
        <p:nvPicPr>
          <p:cNvPr id="20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0840" y="4178808"/>
            <a:ext cx="292608" cy="292608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7132320" y="4087368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C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순한 사용감  </a:t>
            </a:r>
            <a:pPr indent="0" marL="0">
              <a:buNone/>
            </a:pPr>
            <a:r>
              <a:rPr lang="en-US" sz="130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향긋한 분산감, 전용 용액 1,300mL</a:t>
            </a:r>
            <a:endParaRPr lang="en-US" sz="1300" dirty="0"/>
          </a:p>
        </p:txBody>
      </p:sp>
      <p:pic>
        <p:nvPicPr>
          <p:cNvPr id="22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20840" y="5020056"/>
            <a:ext cx="292608" cy="292608"/>
          </a:xfrm>
          <a:prstGeom prst="rect">
            <a:avLst/>
          </a:prstGeom>
        </p:spPr>
      </p:pic>
      <p:sp>
        <p:nvSpPr>
          <p:cNvPr id="23" name="Text 13"/>
          <p:cNvSpPr/>
          <p:nvPr/>
        </p:nvSpPr>
        <p:spPr>
          <a:xfrm>
            <a:off x="7132320" y="4928616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C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전용 설계  </a:t>
            </a:r>
            <a:pPr indent="0" marL="0">
              <a:buNone/>
            </a:pPr>
            <a:r>
              <a:rPr lang="en-US" sz="130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코코아 자동방역기 전용 — 타 약품 혼용 금지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48640"/>
            <a:ext cx="3383280" cy="384048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48640"/>
            <a:ext cx="3383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국제특허  ·  DOUBLE STORM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05156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핵심기술 — 더블스톰 초미립자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58368" y="1783080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입자를 극도로 잘게 만들어 오래 떠 있게 한다 — 공간 전체를 빈틈없이 커버하는 원리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40080" y="2423160"/>
            <a:ext cx="3429000" cy="2743200"/>
          </a:xfrm>
          <a:prstGeom prst="roundRect">
            <a:avLst>
              <a:gd name="adj" fmla="val 4000"/>
            </a:avLst>
          </a:prstGeom>
          <a:solidFill>
            <a:srgbClr val="13294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005840" y="2788920"/>
            <a:ext cx="822960" cy="822960"/>
          </a:xfrm>
          <a:prstGeom prst="ellipse">
            <a:avLst/>
          </a:prstGeom>
          <a:solidFill>
            <a:srgbClr val="1C3A5E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720" y="2971800"/>
            <a:ext cx="457200" cy="457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05840" y="370332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C66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초소형 초미립자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1005840" y="4160520"/>
            <a:ext cx="2697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초소형 기기로 초미립자 분사에 성공 — 입자가 작을수록 더 멀리, 더 고르게 퍼집니다.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4343400" y="2423160"/>
            <a:ext cx="3429000" cy="2743200"/>
          </a:xfrm>
          <a:prstGeom prst="roundRect">
            <a:avLst>
              <a:gd name="adj" fmla="val 4000"/>
            </a:avLst>
          </a:prstGeom>
          <a:solidFill>
            <a:srgbClr val="13294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709160" y="2788920"/>
            <a:ext cx="822960" cy="822960"/>
          </a:xfrm>
          <a:prstGeom prst="ellipse">
            <a:avLst/>
          </a:prstGeom>
          <a:solidFill>
            <a:srgbClr val="1C3A5E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2040" y="2971800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709160" y="370332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C66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나노입자 1시간 부유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4709160" y="4160520"/>
            <a:ext cx="2697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미세 입자가 가라앉지 않고 장시간 공중에 머물러, 기기에서 먼 곳까지 도달합니다.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8046720" y="2423160"/>
            <a:ext cx="3429000" cy="2743200"/>
          </a:xfrm>
          <a:prstGeom prst="roundRect">
            <a:avLst>
              <a:gd name="adj" fmla="val 4000"/>
            </a:avLst>
          </a:prstGeom>
          <a:solidFill>
            <a:srgbClr val="13294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412480" y="2788920"/>
            <a:ext cx="822960" cy="822960"/>
          </a:xfrm>
          <a:prstGeom prst="ellipse">
            <a:avLst/>
          </a:prstGeom>
          <a:solidFill>
            <a:srgbClr val="1C3A5E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360" y="2971800"/>
            <a:ext cx="457200" cy="45720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412480" y="370332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C66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무습성 · 광대역</a:t>
            </a:r>
            <a:endParaRPr lang="en-US" sz="1700" dirty="0"/>
          </a:p>
        </p:txBody>
      </p:sp>
      <p:sp>
        <p:nvSpPr>
          <p:cNvPr id="20" name="Text 15"/>
          <p:cNvSpPr/>
          <p:nvPr/>
        </p:nvSpPr>
        <p:spPr>
          <a:xfrm>
            <a:off x="8412480" y="4160520"/>
            <a:ext cx="2697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젖지 않는 건식 분사로 전자기기 근처에도 부담이 적고, 넓은 실내/외를 커버합니다.</a:t>
            </a:r>
            <a:endParaRPr lang="en-US" sz="1250" dirty="0"/>
          </a:p>
        </p:txBody>
      </p:sp>
      <p:sp>
        <p:nvSpPr>
          <p:cNvPr id="21" name="Text 16"/>
          <p:cNvSpPr/>
          <p:nvPr/>
        </p:nvSpPr>
        <p:spPr>
          <a:xfrm>
            <a:off x="640080" y="5440680"/>
            <a:ext cx="10927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2FB6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나노입자 1시간 부유 · 광대역 커버 — 가라앉는 집진식과 달리 공간에 '머무는' 위생 인자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640080" y="6035040"/>
            <a:ext cx="10927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※ 입자 거동·커버리지에 대한 설명이며, 특정 병원체에 대한 효과를 단정하지 않습니다.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검증된 성능 — 공인시험 결과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58368" y="1143000"/>
            <a:ext cx="10515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KTL 한국산업기술시험원 시험 기준</a:t>
            </a:r>
            <a:endParaRPr lang="en-US" sz="15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640080" y="1828800"/>
          <a:ext cx="612648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178040" y="1828800"/>
            <a:ext cx="4389120" cy="1234440"/>
          </a:xfrm>
          <a:prstGeom prst="roundRect">
            <a:avLst>
              <a:gd name="adj" fmla="val 8889"/>
            </a:avLst>
          </a:prstGeom>
          <a:solidFill>
            <a:srgbClr val="F4F7F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7470648" y="2121408"/>
            <a:ext cx="640080" cy="64008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808" y="2258568"/>
            <a:ext cx="365760" cy="3657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275320" y="1993392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96%</a:t>
            </a:r>
            <a:endParaRPr lang="en-US" sz="3000" dirty="0"/>
          </a:p>
        </p:txBody>
      </p:sp>
      <p:sp>
        <p:nvSpPr>
          <p:cNvPr id="9" name="Text 5"/>
          <p:cNvSpPr/>
          <p:nvPr/>
        </p:nvSpPr>
        <p:spPr>
          <a:xfrm>
            <a:off x="8275320" y="2542032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대형 실제공간 부유세균 저감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7178040" y="3246120"/>
            <a:ext cx="4389120" cy="1234440"/>
          </a:xfrm>
          <a:prstGeom prst="roundRect">
            <a:avLst>
              <a:gd name="adj" fmla="val 8889"/>
            </a:avLst>
          </a:prstGeom>
          <a:solidFill>
            <a:srgbClr val="F4F7F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7470648" y="3538728"/>
            <a:ext cx="640080" cy="64008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7808" y="3675888"/>
            <a:ext cx="365760" cy="36576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275320" y="3410712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8952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99.9%</a:t>
            </a:r>
            <a:endParaRPr lang="en-US" sz="3000" dirty="0"/>
          </a:p>
        </p:txBody>
      </p:sp>
      <p:sp>
        <p:nvSpPr>
          <p:cNvPr id="14" name="Text 9"/>
          <p:cNvSpPr/>
          <p:nvPr/>
        </p:nvSpPr>
        <p:spPr>
          <a:xfrm>
            <a:off x="8275320" y="3959352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표면(유리조각) 소독률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7178040" y="4754880"/>
            <a:ext cx="4389120" cy="1097280"/>
          </a:xfrm>
          <a:prstGeom prst="roundRect">
            <a:avLst>
              <a:gd name="adj" fmla="val 10000"/>
            </a:avLst>
          </a:prstGeom>
          <a:solidFill>
            <a:srgbClr val="0B1F3A"/>
          </a:solidFill>
          <a:ln/>
        </p:spPr>
      </p:sp>
      <p:sp>
        <p:nvSpPr>
          <p:cNvPr id="16" name="Text 11"/>
          <p:cNvSpPr/>
          <p:nvPr/>
        </p:nvSpPr>
        <p:spPr>
          <a:xfrm>
            <a:off x="7498080" y="4754880"/>
            <a:ext cx="3840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일반 염소계 대비  </a:t>
            </a:r>
            <a:pPr algn="ctr" indent="0" marL="0">
              <a:buNone/>
            </a:pPr>
            <a:r>
              <a:rPr lang="en-US" sz="2000" b="1" dirty="0">
                <a:solidFill>
                  <a:srgbClr val="E8C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1,000배</a:t>
            </a:r>
            <a:pPr algn="ctr" indent="0" marL="0">
              <a:buNone/>
            </a:pPr>
            <a:r>
              <a:rPr lang="en-US" sz="130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(자사 표기)</a:t>
            </a:r>
            <a:endParaRPr lang="en-US" sz="1300" dirty="0"/>
          </a:p>
        </p:txBody>
      </p:sp>
      <p:sp>
        <p:nvSpPr>
          <p:cNvPr id="17" name="Text 12"/>
          <p:cNvSpPr/>
          <p:nvPr/>
        </p:nvSpPr>
        <p:spPr>
          <a:xfrm>
            <a:off x="640080" y="6126480"/>
            <a:ext cx="10927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※ KTL 시험값은 시험 조건에서의 공기 중 부유세균 저감/표면 소독 결과이며, 실사용 환경의 효과를 보장하지 않습니다. '1,000배'는 자사 자료 기준 표기입니다.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안전성과 인증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58368" y="1143000"/>
            <a:ext cx="10515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사람이 모이는 공간에 들어가는 만큼, 안전을 먼저 검증했습니다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201168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2075688"/>
            <a:ext cx="329184" cy="32918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43584" y="182880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FDA (미국)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2852928" y="1828800"/>
            <a:ext cx="201168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096" y="2075688"/>
            <a:ext cx="329184" cy="32918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456432" y="182880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SGS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5065776" y="1828800"/>
            <a:ext cx="201168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944" y="2075688"/>
            <a:ext cx="329184" cy="32918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669280" y="182880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KFDS 식약처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7278624" y="1828800"/>
            <a:ext cx="201168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075688"/>
            <a:ext cx="329184" cy="32918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7882128" y="182880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9001</a:t>
            </a:r>
            <a:endParaRPr lang="en-US" sz="1250" dirty="0"/>
          </a:p>
        </p:txBody>
      </p:sp>
      <p:sp>
        <p:nvSpPr>
          <p:cNvPr id="16" name="Shape 10"/>
          <p:cNvSpPr/>
          <p:nvPr/>
        </p:nvSpPr>
        <p:spPr>
          <a:xfrm>
            <a:off x="9491472" y="1828800"/>
            <a:ext cx="201168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2640" y="2075688"/>
            <a:ext cx="329184" cy="32918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0094976" y="182880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OHSAS 18001</a:t>
            </a:r>
            <a:endParaRPr lang="en-US" sz="1250" dirty="0"/>
          </a:p>
        </p:txBody>
      </p:sp>
      <p:sp>
        <p:nvSpPr>
          <p:cNvPr id="19" name="Text 12"/>
          <p:cNvSpPr/>
          <p:nvPr/>
        </p:nvSpPr>
        <p:spPr>
          <a:xfrm>
            <a:off x="640080" y="2724912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자사 자료 기재 인증 — 미국·유럽·한국 인증 획득 표기</a:t>
            </a:r>
            <a:endParaRPr lang="en-US" sz="1100" dirty="0"/>
          </a:p>
        </p:txBody>
      </p:sp>
      <p:sp>
        <p:nvSpPr>
          <p:cNvPr id="20" name="Shape 13"/>
          <p:cNvSpPr/>
          <p:nvPr/>
        </p:nvSpPr>
        <p:spPr>
          <a:xfrm>
            <a:off x="640080" y="3246120"/>
            <a:ext cx="525780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21" name="Shape 14"/>
          <p:cNvSpPr/>
          <p:nvPr/>
        </p:nvSpPr>
        <p:spPr>
          <a:xfrm>
            <a:off x="1005840" y="3611880"/>
            <a:ext cx="777240" cy="77724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2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8720" y="3794760"/>
            <a:ext cx="411480" cy="411480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1965960" y="3611880"/>
            <a:ext cx="3703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4대 독성물질 불검출</a:t>
            </a:r>
            <a:endParaRPr lang="en-US" sz="1700" dirty="0"/>
          </a:p>
        </p:txBody>
      </p:sp>
      <p:sp>
        <p:nvSpPr>
          <p:cNvPr id="24" name="Text 16"/>
          <p:cNvSpPr/>
          <p:nvPr/>
        </p:nvSpPr>
        <p:spPr>
          <a:xfrm>
            <a:off x="1024128" y="4434840"/>
            <a:ext cx="4526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FITI 시험연구원 — MIT · CMIT · OIT · BIT 불검출 시험 통과 (가습기·공기청정기 등 적용 기준)</a:t>
            </a:r>
            <a:endParaRPr lang="en-US" sz="1250" dirty="0"/>
          </a:p>
        </p:txBody>
      </p:sp>
      <p:sp>
        <p:nvSpPr>
          <p:cNvPr id="25" name="Shape 17"/>
          <p:cNvSpPr/>
          <p:nvPr/>
        </p:nvSpPr>
        <p:spPr>
          <a:xfrm>
            <a:off x="6172200" y="3246120"/>
            <a:ext cx="525780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26" name="Shape 18"/>
          <p:cNvSpPr/>
          <p:nvPr/>
        </p:nvSpPr>
        <p:spPr>
          <a:xfrm>
            <a:off x="6537960" y="3611880"/>
            <a:ext cx="777240" cy="77724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2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0840" y="3794760"/>
            <a:ext cx="411480" cy="411480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7498080" y="3611880"/>
            <a:ext cx="3703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순하고 부담 적은 사용감</a:t>
            </a:r>
            <a:endParaRPr lang="en-US" sz="1700" dirty="0"/>
          </a:p>
        </p:txBody>
      </p:sp>
      <p:sp>
        <p:nvSpPr>
          <p:cNvPr id="29" name="Text 20"/>
          <p:cNvSpPr/>
          <p:nvPr/>
        </p:nvSpPr>
        <p:spPr>
          <a:xfrm>
            <a:off x="6556248" y="4434840"/>
            <a:ext cx="4526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전용액 코아수는 작용 후 산소·수소로 치환되는 산소계 성분 — 향긋한 분산감</a:t>
            </a:r>
            <a:endParaRPr lang="en-US" sz="1250" dirty="0"/>
          </a:p>
        </p:txBody>
      </p:sp>
      <p:sp>
        <p:nvSpPr>
          <p:cNvPr id="30" name="Shape 21"/>
          <p:cNvSpPr/>
          <p:nvPr/>
        </p:nvSpPr>
        <p:spPr>
          <a:xfrm>
            <a:off x="640080" y="5349240"/>
            <a:ext cx="10927080" cy="960120"/>
          </a:xfrm>
          <a:prstGeom prst="roundRect">
            <a:avLst>
              <a:gd name="adj" fmla="val 9524"/>
            </a:avLst>
          </a:prstGeom>
          <a:solidFill>
            <a:srgbClr val="0B1F3A"/>
          </a:solidFill>
          <a:ln/>
        </p:spPr>
      </p:sp>
      <p:pic>
        <p:nvPicPr>
          <p:cNvPr id="31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400" y="5596128"/>
            <a:ext cx="365760" cy="365760"/>
          </a:xfrm>
          <a:prstGeom prst="rect">
            <a:avLst/>
          </a:prstGeom>
        </p:spPr>
      </p:pic>
      <p:sp>
        <p:nvSpPr>
          <p:cNvPr id="32" name="Text 22"/>
          <p:cNvSpPr/>
          <p:nvPr/>
        </p:nvSpPr>
        <p:spPr>
          <a:xfrm>
            <a:off x="1463040" y="5349240"/>
            <a:ext cx="98755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안전확인대상 생활화학제품 신고번호 EB23-12-1715  ·  '실내공간 분사형 방향제'로 신고된 생활화학제품입니다(의약품·의료기기 아님).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스마트 클리너 5가지 기능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58368" y="1143000"/>
            <a:ext cx="10515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방향 · 탈취 · 청정 · 방역 · 산소 — 하나의 시스템으로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2011680" cy="2743200"/>
          </a:xfrm>
          <a:prstGeom prst="roundRect">
            <a:avLst>
              <a:gd name="adj" fmla="val 5455"/>
            </a:avLst>
          </a:prstGeom>
          <a:solidFill>
            <a:srgbClr val="F4F7F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188720" y="2240280"/>
            <a:ext cx="914400" cy="91440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2459736"/>
            <a:ext cx="475488" cy="4754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329184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방향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804672" y="3749040"/>
            <a:ext cx="168249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피톤치드 계열의 향긋한 분산감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2852928" y="1920240"/>
            <a:ext cx="2011680" cy="2743200"/>
          </a:xfrm>
          <a:prstGeom prst="roundRect">
            <a:avLst>
              <a:gd name="adj" fmla="val 5455"/>
            </a:avLst>
          </a:prstGeom>
          <a:solidFill>
            <a:srgbClr val="F4F7F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401568" y="2240280"/>
            <a:ext cx="914400" cy="91440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1024" y="2459736"/>
            <a:ext cx="475488" cy="47548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852928" y="329184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탈취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3017520" y="3749040"/>
            <a:ext cx="168249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초강력 전자분해 방식 탈취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5065776" y="1920240"/>
            <a:ext cx="2011680" cy="2743200"/>
          </a:xfrm>
          <a:prstGeom prst="roundRect">
            <a:avLst>
              <a:gd name="adj" fmla="val 5455"/>
            </a:avLst>
          </a:prstGeom>
          <a:solidFill>
            <a:srgbClr val="F4F7F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5614416" y="2240280"/>
            <a:ext cx="914400" cy="91440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3872" y="2459736"/>
            <a:ext cx="475488" cy="47548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065776" y="329184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청정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5230368" y="3749040"/>
            <a:ext cx="168249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미세먼지·유해가스 케어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7278624" y="1920240"/>
            <a:ext cx="2011680" cy="2743200"/>
          </a:xfrm>
          <a:prstGeom prst="roundRect">
            <a:avLst>
              <a:gd name="adj" fmla="val 5455"/>
            </a:avLst>
          </a:prstGeom>
          <a:solidFill>
            <a:srgbClr val="F4F7F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7827264" y="2240280"/>
            <a:ext cx="914400" cy="91440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6720" y="2459736"/>
            <a:ext cx="475488" cy="47548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278624" y="329184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방역</a:t>
            </a:r>
            <a:endParaRPr lang="en-US" sz="2000" dirty="0"/>
          </a:p>
        </p:txBody>
      </p:sp>
      <p:sp>
        <p:nvSpPr>
          <p:cNvPr id="23" name="Text 17"/>
          <p:cNvSpPr/>
          <p:nvPr/>
        </p:nvSpPr>
        <p:spPr>
          <a:xfrm>
            <a:off x="7443216" y="3749040"/>
            <a:ext cx="168249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대형 공간까지 광대역 분사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9491472" y="1920240"/>
            <a:ext cx="2011680" cy="2743200"/>
          </a:xfrm>
          <a:prstGeom prst="roundRect">
            <a:avLst>
              <a:gd name="adj" fmla="val 5455"/>
            </a:avLst>
          </a:prstGeom>
          <a:solidFill>
            <a:srgbClr val="F4F7F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10040112" y="2240280"/>
            <a:ext cx="914400" cy="91440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9568" y="2459736"/>
            <a:ext cx="475488" cy="47548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9491472" y="329184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산소</a:t>
            </a:r>
            <a:endParaRPr lang="en-US" sz="2000" dirty="0"/>
          </a:p>
        </p:txBody>
      </p:sp>
      <p:sp>
        <p:nvSpPr>
          <p:cNvPr id="28" name="Text 21"/>
          <p:cNvSpPr/>
          <p:nvPr/>
        </p:nvSpPr>
        <p:spPr>
          <a:xfrm>
            <a:off x="9656064" y="3749040"/>
            <a:ext cx="168249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산소계 성분 기반 쾌적함</a:t>
            </a:r>
            <a:endParaRPr lang="en-US" sz="1200" dirty="0"/>
          </a:p>
        </p:txBody>
      </p:sp>
      <p:sp>
        <p:nvSpPr>
          <p:cNvPr id="29" name="Shape 22"/>
          <p:cNvSpPr/>
          <p:nvPr/>
        </p:nvSpPr>
        <p:spPr>
          <a:xfrm>
            <a:off x="640080" y="4892040"/>
            <a:ext cx="10927080" cy="1417320"/>
          </a:xfrm>
          <a:prstGeom prst="roundRect">
            <a:avLst>
              <a:gd name="adj" fmla="val 7742"/>
            </a:avLst>
          </a:prstGeom>
          <a:solidFill>
            <a:srgbClr val="0B1F3A"/>
          </a:solidFill>
          <a:ln/>
          <a:effectLst>
            <a:outerShdw sx="100000" sy="100000" kx="0" ky="0" algn="bl" rotWithShape="0" blurRad="114300" dist="38100" dir="16200000">
              <a:srgbClr val="000000">
                <a:alpha val="16000"/>
              </a:srgbClr>
            </a:outerShdw>
          </a:effectLst>
        </p:spPr>
      </p:sp>
      <p:pic>
        <p:nvPicPr>
          <p:cNvPr id="3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120" y="5212080"/>
            <a:ext cx="457200" cy="457200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1554480" y="5029200"/>
            <a:ext cx="9692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C66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피톤치드 테라피, 사용자들이 기대하는 분위기</a:t>
            </a:r>
            <a:endParaRPr lang="en-US" sz="1600" dirty="0"/>
          </a:p>
        </p:txBody>
      </p:sp>
      <p:sp>
        <p:nvSpPr>
          <p:cNvPr id="32" name="Text 24"/>
          <p:cNvSpPr/>
          <p:nvPr/>
        </p:nvSpPr>
        <p:spPr>
          <a:xfrm>
            <a:off x="1554480" y="5468112"/>
            <a:ext cx="9692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쾌적함·집중·이완 등 실내 환경 개선을 기대하는 후기가 이어지고 있습니다. 본 제품은 생활화학제품으로, 질병의 예방·치료·개선 효과를 표방하지 않습니다.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도입 · 사용 레퍼런스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58368" y="1143000"/>
            <a:ext cx="10515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공공·기업 현장에서 이어지는 도입 사례 (자사 자료 기준)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42900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005840" y="2194560"/>
            <a:ext cx="731520" cy="73152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0432" y="2359152"/>
            <a:ext cx="402336" cy="40233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74520" y="2176272"/>
            <a:ext cx="2011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조달청 품목등록 완료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1024128" y="2971800"/>
            <a:ext cx="2697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공공 조달 등록으로 기관 도입 절차 간소화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343400" y="1828800"/>
            <a:ext cx="342900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709160" y="2194560"/>
            <a:ext cx="731520" cy="73152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3752" y="2359152"/>
            <a:ext cx="402336" cy="40233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577840" y="2176272"/>
            <a:ext cx="2011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학교·경로당 공공설치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4727448" y="2971800"/>
            <a:ext cx="2697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강남구 인근 초등학교, 용인시 경로당 등 연속 진행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8046720" y="1828800"/>
            <a:ext cx="342900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412480" y="2194560"/>
            <a:ext cx="731520" cy="73152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7072" y="2359152"/>
            <a:ext cx="402336" cy="40233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281160" y="2176272"/>
            <a:ext cx="2011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지자체 시범운영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8430768" y="2971800"/>
            <a:ext cx="2697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순창군청·남양주시청 등 시범 운영 진행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40080" y="3931920"/>
            <a:ext cx="1092708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20" name="Text 15"/>
          <p:cNvSpPr/>
          <p:nvPr/>
        </p:nvSpPr>
        <p:spPr>
          <a:xfrm>
            <a:off x="914400" y="41148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자사 자료 기재 납품·사용 기관</a:t>
            </a:r>
            <a:endParaRPr lang="en-US" sz="1300" dirty="0"/>
          </a:p>
        </p:txBody>
      </p:sp>
      <p:sp>
        <p:nvSpPr>
          <p:cNvPr id="21" name="Shape 16"/>
          <p:cNvSpPr/>
          <p:nvPr/>
        </p:nvSpPr>
        <p:spPr>
          <a:xfrm>
            <a:off x="914400" y="4617720"/>
            <a:ext cx="1627632" cy="566928"/>
          </a:xfrm>
          <a:prstGeom prst="roundRect">
            <a:avLst>
              <a:gd name="adj" fmla="val 12903"/>
            </a:avLst>
          </a:prstGeom>
          <a:solidFill>
            <a:srgbClr val="F4F7FB"/>
          </a:solidFill>
          <a:ln/>
        </p:spPr>
      </p:sp>
      <p:sp>
        <p:nvSpPr>
          <p:cNvPr id="22" name="Text 17"/>
          <p:cNvSpPr/>
          <p:nvPr/>
        </p:nvSpPr>
        <p:spPr>
          <a:xfrm>
            <a:off x="914400" y="4617720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서울메트로</a:t>
            </a:r>
            <a:endParaRPr lang="en-US" sz="1150" dirty="0"/>
          </a:p>
        </p:txBody>
      </p:sp>
      <p:sp>
        <p:nvSpPr>
          <p:cNvPr id="23" name="Shape 18"/>
          <p:cNvSpPr/>
          <p:nvPr/>
        </p:nvSpPr>
        <p:spPr>
          <a:xfrm>
            <a:off x="2651760" y="4617720"/>
            <a:ext cx="1627632" cy="566928"/>
          </a:xfrm>
          <a:prstGeom prst="roundRect">
            <a:avLst>
              <a:gd name="adj" fmla="val 12903"/>
            </a:avLst>
          </a:prstGeom>
          <a:solidFill>
            <a:srgbClr val="F4F7FB"/>
          </a:solidFill>
          <a:ln/>
        </p:spPr>
      </p:sp>
      <p:sp>
        <p:nvSpPr>
          <p:cNvPr id="24" name="Text 19"/>
          <p:cNvSpPr/>
          <p:nvPr/>
        </p:nvSpPr>
        <p:spPr>
          <a:xfrm>
            <a:off x="2651760" y="4617720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대상</a:t>
            </a:r>
            <a:endParaRPr lang="en-US" sz="1150" dirty="0"/>
          </a:p>
        </p:txBody>
      </p:sp>
      <p:sp>
        <p:nvSpPr>
          <p:cNvPr id="25" name="Shape 20"/>
          <p:cNvSpPr/>
          <p:nvPr/>
        </p:nvSpPr>
        <p:spPr>
          <a:xfrm>
            <a:off x="4389120" y="4617720"/>
            <a:ext cx="1627632" cy="566928"/>
          </a:xfrm>
          <a:prstGeom prst="roundRect">
            <a:avLst>
              <a:gd name="adj" fmla="val 12903"/>
            </a:avLst>
          </a:prstGeom>
          <a:solidFill>
            <a:srgbClr val="F4F7FB"/>
          </a:solidFill>
          <a:ln/>
        </p:spPr>
      </p:sp>
      <p:sp>
        <p:nvSpPr>
          <p:cNvPr id="26" name="Text 21"/>
          <p:cNvSpPr/>
          <p:nvPr/>
        </p:nvSpPr>
        <p:spPr>
          <a:xfrm>
            <a:off x="4389120" y="4617720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현대엔지니어링</a:t>
            </a:r>
            <a:endParaRPr lang="en-US" sz="1150" dirty="0"/>
          </a:p>
        </p:txBody>
      </p:sp>
      <p:sp>
        <p:nvSpPr>
          <p:cNvPr id="27" name="Shape 22"/>
          <p:cNvSpPr/>
          <p:nvPr/>
        </p:nvSpPr>
        <p:spPr>
          <a:xfrm>
            <a:off x="6126480" y="4617720"/>
            <a:ext cx="1627632" cy="566928"/>
          </a:xfrm>
          <a:prstGeom prst="roundRect">
            <a:avLst>
              <a:gd name="adj" fmla="val 12903"/>
            </a:avLst>
          </a:prstGeom>
          <a:solidFill>
            <a:srgbClr val="F4F7FB"/>
          </a:solidFill>
          <a:ln/>
        </p:spPr>
      </p:sp>
      <p:sp>
        <p:nvSpPr>
          <p:cNvPr id="28" name="Text 23"/>
          <p:cNvSpPr/>
          <p:nvPr/>
        </p:nvSpPr>
        <p:spPr>
          <a:xfrm>
            <a:off x="6126480" y="4617720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농협</a:t>
            </a:r>
            <a:endParaRPr lang="en-US" sz="1150" dirty="0"/>
          </a:p>
        </p:txBody>
      </p:sp>
      <p:sp>
        <p:nvSpPr>
          <p:cNvPr id="29" name="Shape 24"/>
          <p:cNvSpPr/>
          <p:nvPr/>
        </p:nvSpPr>
        <p:spPr>
          <a:xfrm>
            <a:off x="7863840" y="4617720"/>
            <a:ext cx="1627632" cy="566928"/>
          </a:xfrm>
          <a:prstGeom prst="roundRect">
            <a:avLst>
              <a:gd name="adj" fmla="val 12903"/>
            </a:avLst>
          </a:prstGeom>
          <a:solidFill>
            <a:srgbClr val="F4F7FB"/>
          </a:solidFill>
          <a:ln/>
        </p:spPr>
      </p:sp>
      <p:sp>
        <p:nvSpPr>
          <p:cNvPr id="30" name="Text 25"/>
          <p:cNvSpPr/>
          <p:nvPr/>
        </p:nvSpPr>
        <p:spPr>
          <a:xfrm>
            <a:off x="7863840" y="4617720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삼성전자</a:t>
            </a:r>
            <a:endParaRPr lang="en-US" sz="1150" dirty="0"/>
          </a:p>
        </p:txBody>
      </p:sp>
      <p:sp>
        <p:nvSpPr>
          <p:cNvPr id="31" name="Shape 26"/>
          <p:cNvSpPr/>
          <p:nvPr/>
        </p:nvSpPr>
        <p:spPr>
          <a:xfrm>
            <a:off x="9601200" y="4617720"/>
            <a:ext cx="1627632" cy="566928"/>
          </a:xfrm>
          <a:prstGeom prst="roundRect">
            <a:avLst>
              <a:gd name="adj" fmla="val 12903"/>
            </a:avLst>
          </a:prstGeom>
          <a:solidFill>
            <a:srgbClr val="F4F7FB"/>
          </a:solidFill>
          <a:ln/>
        </p:spPr>
      </p:sp>
      <p:sp>
        <p:nvSpPr>
          <p:cNvPr id="32" name="Text 27"/>
          <p:cNvSpPr/>
          <p:nvPr/>
        </p:nvSpPr>
        <p:spPr>
          <a:xfrm>
            <a:off x="9601200" y="4617720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BANYAN TREE</a:t>
            </a:r>
            <a:endParaRPr lang="en-US" sz="1150" dirty="0"/>
          </a:p>
        </p:txBody>
      </p:sp>
      <p:sp>
        <p:nvSpPr>
          <p:cNvPr id="33" name="Shape 28"/>
          <p:cNvSpPr/>
          <p:nvPr/>
        </p:nvSpPr>
        <p:spPr>
          <a:xfrm>
            <a:off x="914400" y="5330952"/>
            <a:ext cx="1627632" cy="566928"/>
          </a:xfrm>
          <a:prstGeom prst="roundRect">
            <a:avLst>
              <a:gd name="adj" fmla="val 12903"/>
            </a:avLst>
          </a:prstGeom>
          <a:solidFill>
            <a:srgbClr val="F4F7FB"/>
          </a:solidFill>
          <a:ln/>
        </p:spPr>
      </p:sp>
      <p:sp>
        <p:nvSpPr>
          <p:cNvPr id="34" name="Text 29"/>
          <p:cNvSpPr/>
          <p:nvPr/>
        </p:nvSpPr>
        <p:spPr>
          <a:xfrm>
            <a:off x="914400" y="5330952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DADA KOREA</a:t>
            </a:r>
            <a:endParaRPr lang="en-US" sz="1150" dirty="0"/>
          </a:p>
        </p:txBody>
      </p:sp>
      <p:sp>
        <p:nvSpPr>
          <p:cNvPr id="35" name="Shape 30"/>
          <p:cNvSpPr/>
          <p:nvPr/>
        </p:nvSpPr>
        <p:spPr>
          <a:xfrm>
            <a:off x="2651760" y="5330952"/>
            <a:ext cx="1627632" cy="566928"/>
          </a:xfrm>
          <a:prstGeom prst="roundRect">
            <a:avLst>
              <a:gd name="adj" fmla="val 12903"/>
            </a:avLst>
          </a:prstGeom>
          <a:solidFill>
            <a:srgbClr val="F4F7FB"/>
          </a:solidFill>
          <a:ln/>
        </p:spPr>
      </p:sp>
      <p:sp>
        <p:nvSpPr>
          <p:cNvPr id="36" name="Text 31"/>
          <p:cNvSpPr/>
          <p:nvPr/>
        </p:nvSpPr>
        <p:spPr>
          <a:xfrm>
            <a:off x="2651760" y="5330952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SUNROI</a:t>
            </a:r>
            <a:endParaRPr lang="en-US" sz="1150" dirty="0"/>
          </a:p>
        </p:txBody>
      </p:sp>
      <p:sp>
        <p:nvSpPr>
          <p:cNvPr id="37" name="Shape 32"/>
          <p:cNvSpPr/>
          <p:nvPr/>
        </p:nvSpPr>
        <p:spPr>
          <a:xfrm>
            <a:off x="4389120" y="5330952"/>
            <a:ext cx="1627632" cy="566928"/>
          </a:xfrm>
          <a:prstGeom prst="roundRect">
            <a:avLst>
              <a:gd name="adj" fmla="val 12903"/>
            </a:avLst>
          </a:prstGeom>
          <a:solidFill>
            <a:srgbClr val="F4F7FB"/>
          </a:solidFill>
          <a:ln/>
        </p:spPr>
      </p:sp>
      <p:sp>
        <p:nvSpPr>
          <p:cNvPr id="38" name="Text 33"/>
          <p:cNvSpPr/>
          <p:nvPr/>
        </p:nvSpPr>
        <p:spPr>
          <a:xfrm>
            <a:off x="4389120" y="5330952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CUCKOO</a:t>
            </a:r>
            <a:endParaRPr lang="en-US" sz="1150" dirty="0"/>
          </a:p>
        </p:txBody>
      </p:sp>
      <p:sp>
        <p:nvSpPr>
          <p:cNvPr id="39" name="Shape 34"/>
          <p:cNvSpPr/>
          <p:nvPr/>
        </p:nvSpPr>
        <p:spPr>
          <a:xfrm>
            <a:off x="6126480" y="5330952"/>
            <a:ext cx="1627632" cy="566928"/>
          </a:xfrm>
          <a:prstGeom prst="roundRect">
            <a:avLst>
              <a:gd name="adj" fmla="val 12903"/>
            </a:avLst>
          </a:prstGeom>
          <a:solidFill>
            <a:srgbClr val="F4F7FB"/>
          </a:solidFill>
          <a:ln/>
        </p:spPr>
      </p:sp>
      <p:sp>
        <p:nvSpPr>
          <p:cNvPr id="40" name="Text 35"/>
          <p:cNvSpPr/>
          <p:nvPr/>
        </p:nvSpPr>
        <p:spPr>
          <a:xfrm>
            <a:off x="6126480" y="5330952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안성시</a:t>
            </a:r>
            <a:endParaRPr lang="en-US" sz="1150" dirty="0"/>
          </a:p>
        </p:txBody>
      </p:sp>
      <p:sp>
        <p:nvSpPr>
          <p:cNvPr id="41" name="Shape 36"/>
          <p:cNvSpPr/>
          <p:nvPr/>
        </p:nvSpPr>
        <p:spPr>
          <a:xfrm>
            <a:off x="7863840" y="5330952"/>
            <a:ext cx="1627632" cy="566928"/>
          </a:xfrm>
          <a:prstGeom prst="roundRect">
            <a:avLst>
              <a:gd name="adj" fmla="val 12903"/>
            </a:avLst>
          </a:prstGeom>
          <a:solidFill>
            <a:srgbClr val="F4F7FB"/>
          </a:solidFill>
          <a:ln/>
        </p:spPr>
      </p:sp>
      <p:sp>
        <p:nvSpPr>
          <p:cNvPr id="42" name="Text 37"/>
          <p:cNvSpPr/>
          <p:nvPr/>
        </p:nvSpPr>
        <p:spPr>
          <a:xfrm>
            <a:off x="7863840" y="5330952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창원시</a:t>
            </a:r>
            <a:endParaRPr lang="en-US" sz="1150" dirty="0"/>
          </a:p>
        </p:txBody>
      </p:sp>
      <p:sp>
        <p:nvSpPr>
          <p:cNvPr id="43" name="Shape 38"/>
          <p:cNvSpPr/>
          <p:nvPr/>
        </p:nvSpPr>
        <p:spPr>
          <a:xfrm>
            <a:off x="9601200" y="5330952"/>
            <a:ext cx="1627632" cy="566928"/>
          </a:xfrm>
          <a:prstGeom prst="roundRect">
            <a:avLst>
              <a:gd name="adj" fmla="val 12903"/>
            </a:avLst>
          </a:prstGeom>
          <a:solidFill>
            <a:srgbClr val="F4F7FB"/>
          </a:solidFill>
          <a:ln/>
        </p:spPr>
      </p:sp>
      <p:sp>
        <p:nvSpPr>
          <p:cNvPr id="44" name="Text 39"/>
          <p:cNvSpPr/>
          <p:nvPr/>
        </p:nvSpPr>
        <p:spPr>
          <a:xfrm>
            <a:off x="9601200" y="5330952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영양고추유통공사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203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경제성과 도입 공간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58368" y="1143000"/>
            <a:ext cx="10515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부담 없는 운용 비용으로, 사람이 모이는 모든 공간에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657600" cy="4023360"/>
          </a:xfrm>
          <a:prstGeom prst="roundRect">
            <a:avLst>
              <a:gd name="adj" fmla="val 3500"/>
            </a:avLst>
          </a:prstGeom>
          <a:solidFill>
            <a:srgbClr val="0B1F3A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" y="2148840"/>
            <a:ext cx="548640" cy="5486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27889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운용 비용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914400" y="32004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하루 약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68680" y="3520440"/>
            <a:ext cx="3200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C66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2,000원</a:t>
            </a:r>
            <a:endParaRPr lang="en-US" sz="4400" dirty="0"/>
          </a:p>
        </p:txBody>
      </p:sp>
      <p:sp>
        <p:nvSpPr>
          <p:cNvPr id="9" name="Text 6"/>
          <p:cNvSpPr/>
          <p:nvPr/>
        </p:nvSpPr>
        <p:spPr>
          <a:xfrm>
            <a:off x="914400" y="457200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FE0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전용액 기준 — 대중적으로 부담 없는 수준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617720" y="1828800"/>
            <a:ext cx="2194560" cy="18288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303520" y="2103120"/>
            <a:ext cx="822960" cy="82296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4688" y="2304288"/>
            <a:ext cx="420624" cy="42062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709160" y="306324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학교 · 교육시설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6995160" y="1828800"/>
            <a:ext cx="2194560" cy="18288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7680960" y="2103120"/>
            <a:ext cx="822960" cy="82296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128" y="2304288"/>
            <a:ext cx="420624" cy="42062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086600" y="306324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식당 · 카페</a:t>
            </a:r>
            <a:endParaRPr lang="en-US" sz="1300" dirty="0"/>
          </a:p>
        </p:txBody>
      </p:sp>
      <p:sp>
        <p:nvSpPr>
          <p:cNvPr id="18" name="Shape 13"/>
          <p:cNvSpPr/>
          <p:nvPr/>
        </p:nvSpPr>
        <p:spPr>
          <a:xfrm>
            <a:off x="9372600" y="1828800"/>
            <a:ext cx="2194560" cy="18288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10058400" y="2103120"/>
            <a:ext cx="822960" cy="82296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9568" y="2304288"/>
            <a:ext cx="420624" cy="42062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464040" y="306324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애견카페 · 반려시설</a:t>
            </a:r>
            <a:endParaRPr lang="en-US" sz="1300" dirty="0"/>
          </a:p>
        </p:txBody>
      </p:sp>
      <p:sp>
        <p:nvSpPr>
          <p:cNvPr id="22" name="Shape 16"/>
          <p:cNvSpPr/>
          <p:nvPr/>
        </p:nvSpPr>
        <p:spPr>
          <a:xfrm>
            <a:off x="4617720" y="3886200"/>
            <a:ext cx="2194560" cy="18288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5303520" y="4160520"/>
            <a:ext cx="822960" cy="82296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4688" y="4361688"/>
            <a:ext cx="420624" cy="420624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4709160" y="512064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관공서 · 민원실</a:t>
            </a:r>
            <a:endParaRPr lang="en-US" sz="1300" dirty="0"/>
          </a:p>
        </p:txBody>
      </p:sp>
      <p:sp>
        <p:nvSpPr>
          <p:cNvPr id="26" name="Shape 19"/>
          <p:cNvSpPr/>
          <p:nvPr/>
        </p:nvSpPr>
        <p:spPr>
          <a:xfrm>
            <a:off x="6995160" y="3886200"/>
            <a:ext cx="2194560" cy="18288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27" name="Shape 20"/>
          <p:cNvSpPr/>
          <p:nvPr/>
        </p:nvSpPr>
        <p:spPr>
          <a:xfrm>
            <a:off x="7680960" y="4160520"/>
            <a:ext cx="822960" cy="82296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2128" y="4361688"/>
            <a:ext cx="420624" cy="420624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7086600" y="512064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사무실 · 기업</a:t>
            </a:r>
            <a:endParaRPr lang="en-US" sz="1300" dirty="0"/>
          </a:p>
        </p:txBody>
      </p:sp>
      <p:sp>
        <p:nvSpPr>
          <p:cNvPr id="30" name="Shape 22"/>
          <p:cNvSpPr/>
          <p:nvPr/>
        </p:nvSpPr>
        <p:spPr>
          <a:xfrm>
            <a:off x="9372600" y="3886200"/>
            <a:ext cx="2194560" cy="18288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/>
          <a:effectLst>
            <a:outerShdw sx="100000" sy="100000" kx="0" ky="0" algn="bl" rotWithShape="0" blurRad="114300" dist="38100" dir="5400000">
              <a:srgbClr val="000000">
                <a:alpha val="18000"/>
              </a:srgbClr>
            </a:outerShdw>
          </a:effectLst>
        </p:spPr>
      </p:sp>
      <p:sp>
        <p:nvSpPr>
          <p:cNvPr id="31" name="Shape 23"/>
          <p:cNvSpPr/>
          <p:nvPr/>
        </p:nvSpPr>
        <p:spPr>
          <a:xfrm>
            <a:off x="10058400" y="4160520"/>
            <a:ext cx="822960" cy="822960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3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59568" y="4361688"/>
            <a:ext cx="420624" cy="420624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9464040" y="512064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운동 · 종교시설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코코아 스마트 클리너 도입 제안</dc:title>
  <dc:subject>PptxGenJS Presentation</dc:subject>
  <dc:creator>KOCOA</dc:creator>
  <cp:lastModifiedBy>KOCOA</cp:lastModifiedBy>
  <cp:revision>1</cp:revision>
  <dcterms:created xsi:type="dcterms:W3CDTF">2026-06-09T12:41:58Z</dcterms:created>
  <dcterms:modified xsi:type="dcterms:W3CDTF">2026-06-09T12:41:58Z</dcterms:modified>
</cp:coreProperties>
</file>