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charts/chart2.xml" ContentType="application/vnd.openxmlformats-officedocument.drawingml.chart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시장</c:v>
                </c:pt>
              </c:strCache>
            </c:strRef>
          </c:tx>
          <c:spPr>
            <a:solidFill>
              <a:srgbClr val="AAB7CD"/>
            </a:solidFill>
            <a:effectLst/>
          </c:spPr>
          <c:invertIfNegative val="0"/>
          <c:dLbls>
            <c:numFmt formatCode="$0.0&quot;T&quot;" sourceLinked="0"/>
            <c:txPr>
              <a:bodyPr/>
              <a:lstStyle/>
              <a:p>
                <a:pPr>
                  <a:defRPr b="1" i="0" strike="noStrike" sz="2400" u="none">
                    <a:solidFill>
                      <a:srgbClr val="0E1B33"/>
                    </a:solidFill>
                    <a:latin typeface="Noto Sans KR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AB7CD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1E5BD6"/>
              </a:solidFill>
              <a:effectLst/>
            </c:spPr>
          </c:dPt>
          <c:cat>
            <c:multiLvlStrRef>
              <c:f>Sheet1!$A$2:$A$3</c:f>
              <c:multiLvlStrCache>
                <c:ptCount val="2"/>
                <c:lvl>
                  <c:pt idx="0">
                    <c:v>2025</c:v>
                  </c:pt>
                  <c:pt idx="1">
                    <c:v>2030+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val>
        </c:ser>
        <c:dLbls>
          <c:numFmt formatCode="$0.0&quot;T&quot;" sourceLinked="0"/>
          <c:txPr>
            <a:bodyPr/>
            <a:lstStyle/>
            <a:p>
              <a:pPr>
                <a:defRPr b="1" i="0" strike="noStrike" sz="2400" u="none">
                  <a:solidFill>
                    <a:srgbClr val="0E1B33"/>
                  </a:solidFill>
                  <a:latin typeface="Noto Sans KR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800" b="0" i="0" u="none" strike="noStrike">
                <a:solidFill>
                  <a:srgbClr val="44546F"/>
                </a:solidFill>
                <a:latin typeface="Noto Sans KR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2.5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가치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E5BD6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1"/>
            <c:bubble3D val="0"/>
            <c:spPr>
              <a:solidFill>
                <a:srgbClr val="2E86DE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2"/>
            <c:bubble3D val="0"/>
            <c:spPr>
              <a:solidFill>
                <a:srgbClr val="9DBDEC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미국특허+PCT</c:v>
                </c:pt>
                <c:pt idx="1">
                  <c:v>상장가치</c:v>
                </c:pt>
                <c:pt idx="2">
                  <c:v>자산+특허</c:v>
                </c:pt>
              </c:strCache>
            </c:strRef>
          </c:cat>
          <c:val>
            <c:numRef>
              <c:f>Sheet1!$B$2:$B$4</c:f>
              <c:numCache>
                <c:ptCount val="3"/>
                <c:pt idx="0">
                  <c:v>3669</c:v>
                </c:pt>
                <c:pt idx="1">
                  <c:v>500</c:v>
                </c:pt>
                <c:pt idx="2">
                  <c:v>379</c:v>
                </c:pt>
              </c:numCache>
            </c:numRef>
          </c:val>
        </c:ser>
        <c:firstSliceAng val="0"/>
        <c:holeSize val="62"/>
      </c:doughnutChart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[10-15s] 암전에서 카피 등장. '질문이 곧 광고다' 한 문장으로 시작. ONSE는 AI와 사람의 대화 그 자체를 새로운 광고 시장으로 만드는 회사.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[10-15s] 수익 모델 4단계. 질문→추천→행동→매출. 전 산업 적용. 말할수록 매출 발생.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[10-15s] 투자자 최대 관심 '어떻게 돈을 버는가'. 질문→추천(노출)→클릭·예약·구매(성과형 과금)→광고 수익. 단계마다 가치가 누적 상승.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[10-15s] 시장 규모 2025 $1T→2030 $2T+. Group M. 온세는 시장을 빼앗지 않고 구조를 바꿔 재편한다.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[10-15s] 광고의 진화 TV→검색→메신저→AI 대화. 다음 채널은 AI 대화, 그곳을 온세가 선점.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[10-15s] 숫자가 아니라 살아있는 네트워크. 6개 대륙 인물(사진 프레임) + 세계지도 + 300M+. ※아바타 자리에 대륙별 사용자/커뮤니티 사진 삽입.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[10-15s] 기술 해자. 한국·미국 등록+PCT 160여 개국. 구체 번호로 신뢰. 기술이 아니라 '구조'를 보호.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[10-15s] 선언. 기술·아이디어는 복제 가능, 구조는 복제 불가. 구조 선점=시장 선점.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[10-15s] 계보. 구글(검색)·네이버(포털)·카카오(메신저)는 각자 하나로 시작. 온세는 AI 대화로 시작. 같은 공식, 다음 챕터.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[10-15s] 총 약 4,547억. 도넛으로 구성 직관화: 미국특허+PCT(3,669)·상장가치(500)·자산+특허(379). 외부 기관 공동 산정.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[10-15s] 클로징. 질문→광고→거래→매출. '광고를 보는 시대는 끝났다, 이제 대화하는 시대다.' 강하게 마무리.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[10-15s] 산업→정보→질문으로 지배자가 이동. AI 시대의 승자는 사람의 질문을 이해하는 기업. 세 번째 카드만 ONSE 블루로 강조.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[10-15s] 핵심 행동 변화: 검색→대화. 수백 개 정보가 아니라 '나에게 맞는 단 하나의 답'을 원한다.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[10-15s] 기존 광고는 끼어들고 시간 뺏고 선택 방해. 결과는 차단·스킵·무시. 광고 산업의 구조적 위기.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[10-15s] 전환점. 온세가 던진 질문 한 줄. 광고는 방해가 아니라 대화가 되어야 한다는 철학적 선언.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[10-15s] 솔루션 공개=제품 공개. 실제 OnAI 앱 화면을 보여줘 '서비스가 존재한다'는 인상. 질문→추천→예약까지 한 화면.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[10-15s] 실제 시나리오. 질문 한 번에 위치·평점·할인·예약까지. 검색·비교·고민이 사라지고 추천이 곧 광고.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[10-15s] 검색은 정보를 보여주고 클릭을 만든다. 대화형은 답을 선별하고 매출을 만든다. 정보 제공 vs 문제 해결.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[10-15s] 사람 중심 AI. 전문가·창업가·은퇴자·장인·주부의 실제 경험을 학습. ※사진 프레임에 보유/라이선스 인물 사진 삽입.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image" Target="../media/image-10-2.png"/><Relationship Id="rId3" Type="http://schemas.openxmlformats.org/officeDocument/2006/relationships/image" Target="../media/image-10-2.png"/><Relationship Id="rId4" Type="http://schemas.openxmlformats.org/officeDocument/2006/relationships/image" Target="../media/image-10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image" Target="../media/image-11-2.png"/><Relationship Id="rId4" Type="http://schemas.openxmlformats.org/officeDocument/2006/relationships/image" Target="../media/image-11-2.png"/><Relationship Id="rId5" Type="http://schemas.openxmlformats.org/officeDocument/2006/relationships/image" Target="../media/image-11-2.png"/><Relationship Id="rId6" Type="http://schemas.openxmlformats.org/officeDocument/2006/relationships/image" Target="../media/image-11-2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1.xml"/><Relationship Id="rId1" Type="http://schemas.openxmlformats.org/officeDocument/2006/relationships/image" Target="../media/Slide-12-image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image" Target="../media/image-13-2.png"/><Relationship Id="rId3" Type="http://schemas.openxmlformats.org/officeDocument/2006/relationships/image" Target="../media/image-13-2.png"/><Relationship Id="rId4" Type="http://schemas.openxmlformats.org/officeDocument/2006/relationships/image" Target="../media/image-13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3.png"/><Relationship Id="rId5" Type="http://schemas.openxmlformats.org/officeDocument/2006/relationships/image" Target="../media/image-14-3.png"/><Relationship Id="rId6" Type="http://schemas.openxmlformats.org/officeDocument/2006/relationships/image" Target="../media/image-14-3.png"/><Relationship Id="rId7" Type="http://schemas.openxmlformats.org/officeDocument/2006/relationships/image" Target="../media/image-14-3.png"/><Relationship Id="rId8" Type="http://schemas.openxmlformats.org/officeDocument/2006/relationships/image" Target="../media/image-14-3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2.xml"/><Relationship Id="rId1" Type="http://schemas.openxmlformats.org/officeDocument/2006/relationships/image" Target="../media/Slide-18-image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9-image-1.png"/><Relationship Id="rId2" Type="http://schemas.openxmlformats.org/officeDocument/2006/relationships/image" Target="../media/image-19-2.png"/><Relationship Id="rId3" Type="http://schemas.openxmlformats.org/officeDocument/2006/relationships/image" Target="../media/image-19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image" Target="../media/image-2-2.png"/><Relationship Id="rId3" Type="http://schemas.openxmlformats.org/officeDocument/2006/relationships/image" Target="../media/image-2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image" Target="../media/image-6-2.png"/><Relationship Id="rId3" Type="http://schemas.openxmlformats.org/officeDocument/2006/relationships/image" Target="../media/image-6-2.png"/><Relationship Id="rId4" Type="http://schemas.openxmlformats.org/officeDocument/2006/relationships/image" Target="../media/image-6-2.png"/><Relationship Id="rId5" Type="http://schemas.openxmlformats.org/officeDocument/2006/relationships/image" Target="../media/image-6-2.png"/><Relationship Id="rId6" Type="http://schemas.openxmlformats.org/officeDocument/2006/relationships/image" Target="../media/image-6-2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4.png"/><Relationship Id="rId6" Type="http://schemas.openxmlformats.org/officeDocument/2006/relationships/image" Target="../media/image-7-4.png"/><Relationship Id="rId7" Type="http://schemas.openxmlformats.org/officeDocument/2006/relationships/image" Target="../media/image-7-4.png"/><Relationship Id="rId8" Type="http://schemas.openxmlformats.org/officeDocument/2006/relationships/image" Target="../media/image-7-4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image" Target="../media/image-9-2.png"/><Relationship Id="rId4" Type="http://schemas.openxmlformats.org/officeDocument/2006/relationships/image" Target="../media/image-9-2.png"/><Relationship Id="rId5" Type="http://schemas.openxmlformats.org/officeDocument/2006/relationships/image" Target="../media/image-9-2.png"/><Relationship Id="rId6" Type="http://schemas.openxmlformats.org/officeDocument/2006/relationships/image" Target="../media/image-9-2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600200"/>
            <a:ext cx="12191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500" kern="0" dirty="0">
                <a:solidFill>
                  <a:srgbClr val="5BC8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 AI  ·  CONVERSATIONAL  ADVERTISING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0" y="2194560"/>
            <a:ext cx="12191695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질문이 곧 광고다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0" y="3794760"/>
            <a:ext cx="121916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9DB0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AI와 사람의 대화, 그 자체를 시장으로 만든다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181448" y="4572000"/>
            <a:ext cx="1828800" cy="0"/>
          </a:xfrm>
          <a:prstGeom prst="line">
            <a:avLst/>
          </a:prstGeom>
          <a:noFill/>
          <a:ln w="12700">
            <a:solidFill>
              <a:srgbClr val="43557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0" y="4754880"/>
            <a:ext cx="12191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spc="200" kern="0" dirty="0">
                <a:solidFill>
                  <a:srgbClr val="6E82A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투자설명회 (Investor Presentation)  ·  2026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BUSINESS MODEL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질문이 곧 매출이 되는 구조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68680" y="2468880"/>
            <a:ext cx="2377440" cy="1920240"/>
          </a:xfrm>
          <a:prstGeom prst="roundRect">
            <a:avLst>
              <a:gd name="adj" fmla="val 5714"/>
            </a:avLst>
          </a:prstGeom>
          <a:solidFill>
            <a:srgbClr val="F2F7FD"/>
          </a:solidFill>
          <a:ln w="12700">
            <a:solidFill>
              <a:srgbClr val="DCE7F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097280" y="26974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32461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질문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960120" y="379476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사용자가 질문한다</a:t>
            </a:r>
            <a:endParaRPr lang="en-US" sz="1250" dirty="0"/>
          </a:p>
        </p:txBody>
      </p:sp>
      <p:pic>
        <p:nvPicPr>
          <p:cNvPr id="8" name="Image 0" descr="/home/claude/assets/ic_arr_b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0128" y="3264408"/>
            <a:ext cx="329184" cy="329184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3749040" y="2468880"/>
            <a:ext cx="2377440" cy="1920240"/>
          </a:xfrm>
          <a:prstGeom prst="roundRect">
            <a:avLst>
              <a:gd name="adj" fmla="val 5714"/>
            </a:avLst>
          </a:prstGeom>
          <a:solidFill>
            <a:srgbClr val="F2F7FD"/>
          </a:solidFill>
          <a:ln w="12700">
            <a:solidFill>
              <a:srgbClr val="DCE7F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3977640" y="26974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3749040" y="32461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추천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3840480" y="379476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OnAI가 답을 준다</a:t>
            </a:r>
            <a:endParaRPr lang="en-US" sz="1250" dirty="0"/>
          </a:p>
        </p:txBody>
      </p:sp>
      <p:pic>
        <p:nvPicPr>
          <p:cNvPr id="13" name="Image 1" descr="/home/claude/assets/ic_arr_b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0488" y="3264408"/>
            <a:ext cx="329184" cy="329184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6629400" y="2468880"/>
            <a:ext cx="2377440" cy="1920240"/>
          </a:xfrm>
          <a:prstGeom prst="roundRect">
            <a:avLst>
              <a:gd name="adj" fmla="val 5714"/>
            </a:avLst>
          </a:prstGeom>
          <a:solidFill>
            <a:srgbClr val="F2F7FD"/>
          </a:solidFill>
          <a:ln w="12700">
            <a:solidFill>
              <a:srgbClr val="DCE7F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15" name="Text 11"/>
          <p:cNvSpPr/>
          <p:nvPr/>
        </p:nvSpPr>
        <p:spPr>
          <a:xfrm>
            <a:off x="6858000" y="26974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6629400" y="32461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행동</a:t>
            </a:r>
            <a:endParaRPr lang="en-US" sz="2400" dirty="0"/>
          </a:p>
        </p:txBody>
      </p:sp>
      <p:sp>
        <p:nvSpPr>
          <p:cNvPr id="17" name="Text 13"/>
          <p:cNvSpPr/>
          <p:nvPr/>
        </p:nvSpPr>
        <p:spPr>
          <a:xfrm>
            <a:off x="6720840" y="379476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방문·예약·구매</a:t>
            </a:r>
            <a:endParaRPr lang="en-US" sz="1250" dirty="0"/>
          </a:p>
        </p:txBody>
      </p:sp>
      <p:pic>
        <p:nvPicPr>
          <p:cNvPr id="18" name="Image 2" descr="/home/claude/assets/ic_arr_b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0848" y="3264408"/>
            <a:ext cx="329184" cy="329184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9509760" y="2468880"/>
            <a:ext cx="2377440" cy="1920240"/>
          </a:xfrm>
          <a:prstGeom prst="roundRect">
            <a:avLst>
              <a:gd name="adj" fmla="val 5714"/>
            </a:avLst>
          </a:prstGeom>
          <a:solidFill>
            <a:srgbClr val="1E5BD6"/>
          </a:solidFill>
          <a:ln w="12700">
            <a:solidFill>
              <a:srgbClr val="DCE7F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20" name="Text 15"/>
          <p:cNvSpPr/>
          <p:nvPr/>
        </p:nvSpPr>
        <p:spPr>
          <a:xfrm>
            <a:off x="9738360" y="26974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BD4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04</a:t>
            </a:r>
            <a:endParaRPr lang="en-US" sz="1500" dirty="0"/>
          </a:p>
        </p:txBody>
      </p:sp>
      <p:sp>
        <p:nvSpPr>
          <p:cNvPr id="21" name="Text 16"/>
          <p:cNvSpPr/>
          <p:nvPr/>
        </p:nvSpPr>
        <p:spPr>
          <a:xfrm>
            <a:off x="9509760" y="32461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매출</a:t>
            </a:r>
            <a:endParaRPr lang="en-US" sz="2400" dirty="0"/>
          </a:p>
        </p:txBody>
      </p:sp>
      <p:sp>
        <p:nvSpPr>
          <p:cNvPr id="22" name="Text 17"/>
          <p:cNvSpPr/>
          <p:nvPr/>
        </p:nvSpPr>
        <p:spPr>
          <a:xfrm>
            <a:off x="9601200" y="379476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D7E5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광고주가 지불한다</a:t>
            </a:r>
            <a:endParaRPr lang="en-US" sz="1250" dirty="0"/>
          </a:p>
        </p:txBody>
      </p:sp>
      <p:sp>
        <p:nvSpPr>
          <p:cNvPr id="23" name="Text 18"/>
          <p:cNvSpPr/>
          <p:nvPr/>
        </p:nvSpPr>
        <p:spPr>
          <a:xfrm>
            <a:off x="640080" y="498348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7E8DA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법률 · 금융 · 부동산 · 보험 · 자동차 · 쇼핑 · 건강 — 전 산업에 적용됩니다.</a:t>
            </a:r>
            <a:endParaRPr lang="en-US" sz="1500" dirty="0"/>
          </a:p>
        </p:txBody>
      </p:sp>
      <p:sp>
        <p:nvSpPr>
          <p:cNvPr id="24" name="Text 19"/>
          <p:cNvSpPr/>
          <p:nvPr/>
        </p:nvSpPr>
        <p:spPr>
          <a:xfrm>
            <a:off x="112928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10</a:t>
            </a:r>
            <a:endParaRPr lang="en-US" sz="1000" dirty="0"/>
          </a:p>
        </p:txBody>
      </p:sp>
      <p:sp>
        <p:nvSpPr>
          <p:cNvPr id="25" name="Text 20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GROUP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REVENUE ENGINE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질문이 매출이 되는 엔진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58368" y="15544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질문 한 번이 클릭·예약·구매를 거쳐 광고 수익으로 누적됩니다.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868680" y="4846320"/>
            <a:ext cx="1417320" cy="640080"/>
          </a:xfrm>
          <a:prstGeom prst="roundRect">
            <a:avLst>
              <a:gd name="adj" fmla="val 11429"/>
            </a:avLst>
          </a:prstGeom>
          <a:solidFill>
            <a:srgbClr val="BBD0F2"/>
          </a:solidFill>
          <a:ln/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85800" y="5596128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질문</a:t>
            </a:r>
            <a:endParaRPr lang="en-US" sz="1500" dirty="0"/>
          </a:p>
        </p:txBody>
      </p:sp>
      <p:pic>
        <p:nvPicPr>
          <p:cNvPr id="7" name="Image 0" descr="/home/claude/assets/ic_arr_b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0008" y="4983480"/>
            <a:ext cx="292608" cy="292608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2706624" y="4389120"/>
            <a:ext cx="1417320" cy="1097280"/>
          </a:xfrm>
          <a:prstGeom prst="roundRect">
            <a:avLst>
              <a:gd name="adj" fmla="val 6667"/>
            </a:avLst>
          </a:prstGeom>
          <a:solidFill>
            <a:srgbClr val="BBD0F2"/>
          </a:solidFill>
          <a:ln/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2523744" y="5596128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추천</a:t>
            </a:r>
            <a:endParaRPr lang="en-US" sz="1500" dirty="0"/>
          </a:p>
        </p:txBody>
      </p:sp>
      <p:pic>
        <p:nvPicPr>
          <p:cNvPr id="10" name="Image 1" descr="/home/claude/assets/ic_arr_b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7952" y="4983480"/>
            <a:ext cx="292608" cy="292608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4544568" y="3931920"/>
            <a:ext cx="1417320" cy="1554480"/>
          </a:xfrm>
          <a:prstGeom prst="roundRect">
            <a:avLst>
              <a:gd name="adj" fmla="val 5161"/>
            </a:avLst>
          </a:prstGeom>
          <a:solidFill>
            <a:srgbClr val="3D7BE0"/>
          </a:solidFill>
          <a:ln/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12" name="Text 8"/>
          <p:cNvSpPr/>
          <p:nvPr/>
        </p:nvSpPr>
        <p:spPr>
          <a:xfrm>
            <a:off x="4361688" y="5596128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클릭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4315968" y="5961888"/>
            <a:ext cx="1874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성과형 과금</a:t>
            </a:r>
            <a:endParaRPr lang="en-US" sz="1000" dirty="0"/>
          </a:p>
        </p:txBody>
      </p:sp>
      <p:pic>
        <p:nvPicPr>
          <p:cNvPr id="14" name="Image 2" descr="/home/claude/assets/ic_arr_b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5896" y="4983480"/>
            <a:ext cx="292608" cy="292608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382512" y="3474720"/>
            <a:ext cx="1417320" cy="2011680"/>
          </a:xfrm>
          <a:prstGeom prst="roundRect">
            <a:avLst>
              <a:gd name="adj" fmla="val 5161"/>
            </a:avLst>
          </a:prstGeom>
          <a:solidFill>
            <a:srgbClr val="3D7BE0"/>
          </a:solidFill>
          <a:ln/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16" name="Text 11"/>
          <p:cNvSpPr/>
          <p:nvPr/>
        </p:nvSpPr>
        <p:spPr>
          <a:xfrm>
            <a:off x="6199632" y="5596128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예약</a:t>
            </a:r>
            <a:endParaRPr lang="en-US" sz="1500" dirty="0"/>
          </a:p>
        </p:txBody>
      </p:sp>
      <p:sp>
        <p:nvSpPr>
          <p:cNvPr id="17" name="Text 12"/>
          <p:cNvSpPr/>
          <p:nvPr/>
        </p:nvSpPr>
        <p:spPr>
          <a:xfrm>
            <a:off x="6153912" y="5961888"/>
            <a:ext cx="1874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성과형 과금</a:t>
            </a:r>
            <a:endParaRPr lang="en-US" sz="1000" dirty="0"/>
          </a:p>
        </p:txBody>
      </p:sp>
      <p:pic>
        <p:nvPicPr>
          <p:cNvPr id="18" name="Image 3" descr="/home/claude/assets/ic_arr_b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840" y="4983480"/>
            <a:ext cx="292608" cy="292608"/>
          </a:xfrm>
          <a:prstGeom prst="rect">
            <a:avLst/>
          </a:prstGeom>
        </p:spPr>
      </p:pic>
      <p:sp>
        <p:nvSpPr>
          <p:cNvPr id="19" name="Shape 13"/>
          <p:cNvSpPr/>
          <p:nvPr/>
        </p:nvSpPr>
        <p:spPr>
          <a:xfrm>
            <a:off x="8220456" y="3017520"/>
            <a:ext cx="1417320" cy="2468880"/>
          </a:xfrm>
          <a:prstGeom prst="roundRect">
            <a:avLst>
              <a:gd name="adj" fmla="val 5161"/>
            </a:avLst>
          </a:prstGeom>
          <a:solidFill>
            <a:srgbClr val="3D7BE0"/>
          </a:solidFill>
          <a:ln/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20" name="Text 14"/>
          <p:cNvSpPr/>
          <p:nvPr/>
        </p:nvSpPr>
        <p:spPr>
          <a:xfrm>
            <a:off x="8037576" y="5596128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구매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7991856" y="5961888"/>
            <a:ext cx="1874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성과형 과금</a:t>
            </a:r>
            <a:endParaRPr lang="en-US" sz="1000" dirty="0"/>
          </a:p>
        </p:txBody>
      </p:sp>
      <p:pic>
        <p:nvPicPr>
          <p:cNvPr id="22" name="Image 4" descr="/home/claude/assets/ic_arr_b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1784" y="4983480"/>
            <a:ext cx="292608" cy="292608"/>
          </a:xfrm>
          <a:prstGeom prst="rect">
            <a:avLst/>
          </a:prstGeom>
        </p:spPr>
      </p:pic>
      <p:sp>
        <p:nvSpPr>
          <p:cNvPr id="23" name="Shape 16"/>
          <p:cNvSpPr/>
          <p:nvPr/>
        </p:nvSpPr>
        <p:spPr>
          <a:xfrm>
            <a:off x="10058400" y="2560320"/>
            <a:ext cx="1417320" cy="2926080"/>
          </a:xfrm>
          <a:prstGeom prst="roundRect">
            <a:avLst>
              <a:gd name="adj" fmla="val 5161"/>
            </a:avLst>
          </a:prstGeom>
          <a:solidFill>
            <a:srgbClr val="1E5BD6"/>
          </a:solidFill>
          <a:ln/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24" name="Text 17"/>
          <p:cNvSpPr/>
          <p:nvPr/>
        </p:nvSpPr>
        <p:spPr>
          <a:xfrm>
            <a:off x="9875520" y="5596128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광고 수익</a:t>
            </a:r>
            <a:endParaRPr lang="en-US" sz="1500" dirty="0"/>
          </a:p>
        </p:txBody>
      </p:sp>
      <p:sp>
        <p:nvSpPr>
          <p:cNvPr id="25" name="Text 18"/>
          <p:cNvSpPr/>
          <p:nvPr/>
        </p:nvSpPr>
        <p:spPr>
          <a:xfrm>
            <a:off x="9829800" y="5961888"/>
            <a:ext cx="1874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895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매출 확정</a:t>
            </a:r>
            <a:endParaRPr lang="en-US" sz="1000" dirty="0"/>
          </a:p>
        </p:txBody>
      </p:sp>
      <p:sp>
        <p:nvSpPr>
          <p:cNvPr id="26" name="Text 19"/>
          <p:cNvSpPr/>
          <p:nvPr/>
        </p:nvSpPr>
        <p:spPr>
          <a:xfrm>
            <a:off x="112928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11</a:t>
            </a:r>
            <a:endParaRPr lang="en-US" sz="1000" dirty="0"/>
          </a:p>
        </p:txBody>
      </p:sp>
      <p:sp>
        <p:nvSpPr>
          <p:cNvPr id="27" name="Text 20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GROUP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MARKET OPPORTUNITY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31520" y="1463040"/>
            <a:ext cx="56692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200"/>
              </a:lnSpc>
              <a:buNone/>
            </a:pPr>
            <a:r>
              <a:rPr lang="en-US" sz="34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2조 달러 광고 시장,</a:t>
            </a:r>
            <a:endParaRPr lang="en-US" sz="3400" dirty="0"/>
          </a:p>
          <a:p>
            <a:pPr indent="0" marL="0">
              <a:lnSpc>
                <a:spcPts val="4200"/>
              </a:lnSpc>
              <a:buNone/>
            </a:pPr>
            <a:r>
              <a:rPr lang="en-US" sz="34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대화형으로 재편된다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749808" y="3291840"/>
            <a:ext cx="5486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글로벌 광고 시장은 2025년 1조 달러에서</a:t>
            </a:r>
            <a:endParaRPr lang="en-US" sz="150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2030년 2조 달러 이상으로 성장합니다.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49808" y="42062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출처: Group M / 글로벌 광고 리서치</a:t>
            </a:r>
            <a:endParaRPr lang="en-US" sz="11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6858000" y="1554480"/>
          <a:ext cx="475488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Text 4"/>
          <p:cNvSpPr/>
          <p:nvPr/>
        </p:nvSpPr>
        <p:spPr>
          <a:xfrm>
            <a:off x="112928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12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GROUP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5BC8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WHERE ADS MOVE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광고는 언제나 사람이 있는 곳으로 이동했습니다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737360" y="3291840"/>
            <a:ext cx="8686800" cy="0"/>
          </a:xfrm>
          <a:prstGeom prst="line">
            <a:avLst/>
          </a:prstGeom>
          <a:noFill/>
          <a:ln w="25400">
            <a:solidFill>
              <a:srgbClr val="23396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280160" y="2834640"/>
            <a:ext cx="914400" cy="914400"/>
          </a:xfrm>
          <a:prstGeom prst="ellipse">
            <a:avLst/>
          </a:prstGeom>
          <a:solidFill>
            <a:srgbClr val="15294C"/>
          </a:solidFill>
          <a:ln w="16510">
            <a:solidFill>
              <a:srgbClr val="23396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280160" y="28346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9DB0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31520" y="393192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TV</a:t>
            </a:r>
            <a:endParaRPr lang="en-US" sz="1700" dirty="0"/>
          </a:p>
        </p:txBody>
      </p:sp>
      <p:pic>
        <p:nvPicPr>
          <p:cNvPr id="8" name="Image 0" descr="/home/claude/assets/ic_arr_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856" y="3145536"/>
            <a:ext cx="292608" cy="292608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4175760" y="2834640"/>
            <a:ext cx="914400" cy="914400"/>
          </a:xfrm>
          <a:prstGeom prst="ellipse">
            <a:avLst/>
          </a:prstGeom>
          <a:solidFill>
            <a:srgbClr val="15294C"/>
          </a:solidFill>
          <a:ln w="16510">
            <a:solidFill>
              <a:srgbClr val="23396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175760" y="28346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9DB0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3627120" y="393192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</a:t>
            </a:r>
            <a:endParaRPr lang="en-US" sz="1700" dirty="0"/>
          </a:p>
        </p:txBody>
      </p:sp>
      <p:pic>
        <p:nvPicPr>
          <p:cNvPr id="12" name="Image 1" descr="/home/claude/assets/ic_arr_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456" y="3145536"/>
            <a:ext cx="292608" cy="29260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7071360" y="2834640"/>
            <a:ext cx="914400" cy="914400"/>
          </a:xfrm>
          <a:prstGeom prst="ellipse">
            <a:avLst/>
          </a:prstGeom>
          <a:solidFill>
            <a:srgbClr val="15294C"/>
          </a:solidFill>
          <a:ln w="16510">
            <a:solidFill>
              <a:srgbClr val="23396B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7071360" y="28346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9DB0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1"/>
          <p:cNvSpPr/>
          <p:nvPr/>
        </p:nvSpPr>
        <p:spPr>
          <a:xfrm>
            <a:off x="6522720" y="393192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메신저</a:t>
            </a:r>
            <a:endParaRPr lang="en-US" sz="1700" dirty="0"/>
          </a:p>
        </p:txBody>
      </p:sp>
      <p:pic>
        <p:nvPicPr>
          <p:cNvPr id="16" name="Image 2" descr="/home/claude/assets/ic_arr_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0056" y="3145536"/>
            <a:ext cx="292608" cy="292608"/>
          </a:xfrm>
          <a:prstGeom prst="rect">
            <a:avLst/>
          </a:prstGeom>
        </p:spPr>
      </p:pic>
      <p:sp>
        <p:nvSpPr>
          <p:cNvPr id="17" name="Shape 12"/>
          <p:cNvSpPr/>
          <p:nvPr/>
        </p:nvSpPr>
        <p:spPr>
          <a:xfrm>
            <a:off x="9966960" y="2834640"/>
            <a:ext cx="914400" cy="914400"/>
          </a:xfrm>
          <a:prstGeom prst="ellipse">
            <a:avLst/>
          </a:prstGeom>
          <a:solidFill>
            <a:srgbClr val="1E5BD6"/>
          </a:solidFill>
          <a:ln w="25400">
            <a:solidFill>
              <a:srgbClr val="5BC8FF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9966960" y="28346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4</a:t>
            </a:r>
            <a:endParaRPr lang="en-US" sz="2200" dirty="0"/>
          </a:p>
        </p:txBody>
      </p:sp>
      <p:sp>
        <p:nvSpPr>
          <p:cNvPr id="19" name="Text 14"/>
          <p:cNvSpPr/>
          <p:nvPr/>
        </p:nvSpPr>
        <p:spPr>
          <a:xfrm>
            <a:off x="9418320" y="393192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5BC8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대화</a:t>
            </a:r>
            <a:endParaRPr lang="en-US" sz="1700" dirty="0"/>
          </a:p>
        </p:txBody>
      </p:sp>
      <p:sp>
        <p:nvSpPr>
          <p:cNvPr id="20" name="Text 15"/>
          <p:cNvSpPr/>
          <p:nvPr/>
        </p:nvSpPr>
        <p:spPr>
          <a:xfrm>
            <a:off x="640080" y="49377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9DB0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이제 사람들은 AI와 대화합니다. 광고 역시 AI 대화 속으로 이동할 수밖에 없습니다.</a:t>
            </a:r>
            <a:endParaRPr lang="en-US" sz="1600" dirty="0"/>
          </a:p>
        </p:txBody>
      </p:sp>
      <p:sp>
        <p:nvSpPr>
          <p:cNvPr id="21" name="Text 16"/>
          <p:cNvSpPr/>
          <p:nvPr/>
        </p:nvSpPr>
        <p:spPr>
          <a:xfrm>
            <a:off x="112928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3557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13</a:t>
            </a:r>
            <a:endParaRPr lang="en-US" sz="1000" dirty="0"/>
          </a:p>
        </p:txBody>
      </p:sp>
      <p:sp>
        <p:nvSpPr>
          <p:cNvPr id="22" name="Text 17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43557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GROUP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GLOBAL NETWORK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살아있는 글로벌 네트워크 위에 시장을 세웁니다</a:t>
            </a:r>
            <a:endParaRPr lang="en-US" sz="2800" dirty="0"/>
          </a:p>
        </p:txBody>
      </p:sp>
      <p:pic>
        <p:nvPicPr>
          <p:cNvPr id="4" name="Image 0" descr="/home/claude/assets/worldmap_light.png">    </p:cNvPr>
          <p:cNvPicPr>
            <a:picLocks noChangeAspect="1"/>
          </p:cNvPicPr>
          <p:nvPr/>
        </p:nvPicPr>
        <p:blipFill>
          <a:blip r:embed="rId2">
            <a:alphaModFix amt="88000"/>
          </a:blip>
          <a:stretch>
            <a:fillRect/>
          </a:stretch>
        </p:blipFill>
        <p:spPr>
          <a:xfrm>
            <a:off x="4206240" y="1828800"/>
            <a:ext cx="7589520" cy="38404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0056" y="2368296"/>
            <a:ext cx="749808" cy="749808"/>
          </a:xfrm>
          <a:prstGeom prst="ellipse">
            <a:avLst/>
          </a:prstGeom>
          <a:solidFill>
            <a:srgbClr val="EAF1FB"/>
          </a:solidFill>
          <a:ln w="25400">
            <a:solidFill>
              <a:srgbClr val="1E5BD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pic>
        <p:nvPicPr>
          <p:cNvPr id="6" name="Image 1" descr="/home/claude/assets/ic_portrai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5021" y="2503261"/>
            <a:ext cx="479877" cy="47987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572000" y="3163824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북미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5751576" y="4379976"/>
            <a:ext cx="749808" cy="749808"/>
          </a:xfrm>
          <a:prstGeom prst="ellipse">
            <a:avLst/>
          </a:prstGeom>
          <a:solidFill>
            <a:srgbClr val="EAF1FB"/>
          </a:solidFill>
          <a:ln w="25400">
            <a:solidFill>
              <a:srgbClr val="1E5BD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pic>
        <p:nvPicPr>
          <p:cNvPr id="9" name="Image 2" descr="/home/claude/assets/ic_portrai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6541" y="4514941"/>
            <a:ext cx="479877" cy="47987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303520" y="5175504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남미</a:t>
            </a:r>
            <a:endParaRPr lang="en-US" sz="1050" dirty="0"/>
          </a:p>
        </p:txBody>
      </p:sp>
      <p:sp>
        <p:nvSpPr>
          <p:cNvPr id="11" name="Shape 6"/>
          <p:cNvSpPr/>
          <p:nvPr/>
        </p:nvSpPr>
        <p:spPr>
          <a:xfrm>
            <a:off x="7580376" y="2276856"/>
            <a:ext cx="749808" cy="749808"/>
          </a:xfrm>
          <a:prstGeom prst="ellipse">
            <a:avLst/>
          </a:prstGeom>
          <a:solidFill>
            <a:srgbClr val="EAF1FB"/>
          </a:solidFill>
          <a:ln w="25400">
            <a:solidFill>
              <a:srgbClr val="1E5BD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pic>
        <p:nvPicPr>
          <p:cNvPr id="12" name="Image 3" descr="/home/claude/assets/ic_portrai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341" y="2411821"/>
            <a:ext cx="479877" cy="47987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132320" y="3072384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유럽</a:t>
            </a:r>
            <a:endParaRPr lang="en-US" sz="1050" dirty="0"/>
          </a:p>
        </p:txBody>
      </p:sp>
      <p:sp>
        <p:nvSpPr>
          <p:cNvPr id="14" name="Shape 8"/>
          <p:cNvSpPr/>
          <p:nvPr/>
        </p:nvSpPr>
        <p:spPr>
          <a:xfrm>
            <a:off x="7946136" y="3648456"/>
            <a:ext cx="749808" cy="749808"/>
          </a:xfrm>
          <a:prstGeom prst="ellipse">
            <a:avLst/>
          </a:prstGeom>
          <a:solidFill>
            <a:srgbClr val="EAF1FB"/>
          </a:solidFill>
          <a:ln w="25400">
            <a:solidFill>
              <a:srgbClr val="1E5BD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pic>
        <p:nvPicPr>
          <p:cNvPr id="15" name="Image 4" descr="/home/claude/assets/ic_portrai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1101" y="3783421"/>
            <a:ext cx="479877" cy="479877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7498080" y="4443984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아프리카</a:t>
            </a:r>
            <a:endParaRPr lang="en-US" sz="1050" dirty="0"/>
          </a:p>
        </p:txBody>
      </p:sp>
      <p:sp>
        <p:nvSpPr>
          <p:cNvPr id="17" name="Shape 10"/>
          <p:cNvSpPr/>
          <p:nvPr/>
        </p:nvSpPr>
        <p:spPr>
          <a:xfrm>
            <a:off x="9409176" y="2368296"/>
            <a:ext cx="749808" cy="749808"/>
          </a:xfrm>
          <a:prstGeom prst="ellipse">
            <a:avLst/>
          </a:prstGeom>
          <a:solidFill>
            <a:srgbClr val="EAF1FB"/>
          </a:solidFill>
          <a:ln w="25400">
            <a:solidFill>
              <a:srgbClr val="1E5BD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pic>
        <p:nvPicPr>
          <p:cNvPr id="18" name="Image 5" descr="/home/claude/assets/ic_portrait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44141" y="2503261"/>
            <a:ext cx="479877" cy="479877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8961120" y="3163824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아시아</a:t>
            </a:r>
            <a:endParaRPr lang="en-US" sz="1050" dirty="0"/>
          </a:p>
        </p:txBody>
      </p:sp>
      <p:sp>
        <p:nvSpPr>
          <p:cNvPr id="20" name="Shape 12"/>
          <p:cNvSpPr/>
          <p:nvPr/>
        </p:nvSpPr>
        <p:spPr>
          <a:xfrm>
            <a:off x="10323576" y="4379976"/>
            <a:ext cx="749808" cy="749808"/>
          </a:xfrm>
          <a:prstGeom prst="ellipse">
            <a:avLst/>
          </a:prstGeom>
          <a:solidFill>
            <a:srgbClr val="EAF1FB"/>
          </a:solidFill>
          <a:ln w="25400">
            <a:solidFill>
              <a:srgbClr val="1E5BD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pic>
        <p:nvPicPr>
          <p:cNvPr id="21" name="Image 6" descr="/home/claude/assets/ic_portrait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58541" y="4514941"/>
            <a:ext cx="479877" cy="479877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9875520" y="5175504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오세아니아</a:t>
            </a:r>
            <a:endParaRPr lang="en-US" sz="1050" dirty="0"/>
          </a:p>
        </p:txBody>
      </p:sp>
      <p:sp>
        <p:nvSpPr>
          <p:cNvPr id="23" name="Text 14"/>
          <p:cNvSpPr/>
          <p:nvPr/>
        </p:nvSpPr>
        <p:spPr>
          <a:xfrm>
            <a:off x="640080" y="2468880"/>
            <a:ext cx="3657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300M+</a:t>
            </a:r>
            <a:endParaRPr lang="en-US" sz="6400" dirty="0"/>
          </a:p>
        </p:txBody>
      </p:sp>
      <p:sp>
        <p:nvSpPr>
          <p:cNvPr id="24" name="Text 15"/>
          <p:cNvSpPr/>
          <p:nvPr/>
        </p:nvSpPr>
        <p:spPr>
          <a:xfrm>
            <a:off x="676656" y="34290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7E8DA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GLOBAL NETWORK</a:t>
            </a:r>
            <a:endParaRPr lang="en-US" sz="1300" dirty="0"/>
          </a:p>
        </p:txBody>
      </p:sp>
      <p:sp>
        <p:nvSpPr>
          <p:cNvPr id="25" name="Text 16"/>
          <p:cNvSpPr/>
          <p:nvPr/>
        </p:nvSpPr>
        <p:spPr>
          <a:xfrm>
            <a:off x="658368" y="402336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WMC 약 3억 명</a:t>
            </a:r>
            <a:endParaRPr lang="en-US" sz="14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+ 해림신업 1.6억 · 월미고산 300만</a:t>
            </a:r>
            <a:endParaRPr lang="en-US" sz="1400" dirty="0"/>
          </a:p>
        </p:txBody>
      </p:sp>
      <p:sp>
        <p:nvSpPr>
          <p:cNvPr id="26" name="Text 17"/>
          <p:cNvSpPr/>
          <p:nvPr/>
        </p:nvSpPr>
        <p:spPr>
          <a:xfrm>
            <a:off x="658368" y="493776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유저가 모이면 광고주는 따라옵니다.</a:t>
            </a:r>
            <a:endParaRPr lang="en-US" sz="1300" dirty="0"/>
          </a:p>
        </p:txBody>
      </p:sp>
      <p:sp>
        <p:nvSpPr>
          <p:cNvPr id="27" name="Text 18"/>
          <p:cNvSpPr/>
          <p:nvPr/>
        </p:nvSpPr>
        <p:spPr>
          <a:xfrm>
            <a:off x="112928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14</a:t>
            </a:r>
            <a:endParaRPr lang="en-US" sz="1000" dirty="0"/>
          </a:p>
        </p:txBody>
      </p:sp>
      <p:sp>
        <p:nvSpPr>
          <p:cNvPr id="28" name="Text 19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GROUP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5BC8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PATENT MOAT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결제·광고 구조를 특허로 선점합니다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68680" y="2194560"/>
            <a:ext cx="3383280" cy="1828800"/>
          </a:xfrm>
          <a:prstGeom prst="roundRect">
            <a:avLst>
              <a:gd name="adj" fmla="val 6000"/>
            </a:avLst>
          </a:prstGeom>
          <a:solidFill>
            <a:srgbClr val="10203F"/>
          </a:solidFill>
          <a:ln w="12700">
            <a:solidFill>
              <a:srgbClr val="23396B"/>
            </a:solidFill>
            <a:prstDash val="solid"/>
          </a:ln>
          <a:effectLst>
            <a:outerShdw sx="100000" sy="100000" kx="0" ky="0" algn="bl" rotWithShape="0" blurRad="177800" dist="63500" dir="5400000">
              <a:srgbClr val="000000">
                <a:alpha val="4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234440" y="256032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5BC8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한국 · 미국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234440" y="3108960"/>
            <a:ext cx="2651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9DB0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특허 등록 완료</a:t>
            </a:r>
            <a:endParaRPr lang="en-US" sz="13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9DB0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+ 보강 출원 진행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709160" y="2194560"/>
            <a:ext cx="3383280" cy="1828800"/>
          </a:xfrm>
          <a:prstGeom prst="roundRect">
            <a:avLst>
              <a:gd name="adj" fmla="val 6000"/>
            </a:avLst>
          </a:prstGeom>
          <a:solidFill>
            <a:srgbClr val="10203F"/>
          </a:solidFill>
          <a:ln w="12700">
            <a:solidFill>
              <a:srgbClr val="23396B"/>
            </a:solidFill>
            <a:prstDash val="solid"/>
          </a:ln>
          <a:effectLst>
            <a:outerShdw sx="100000" sy="100000" kx="0" ky="0" algn="bl" rotWithShape="0" blurRad="177800" dist="63500" dir="5400000">
              <a:srgbClr val="000000">
                <a:alpha val="4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074920" y="256032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5BC8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PCT 국제출원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074920" y="3108960"/>
            <a:ext cx="2651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9DB0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PCT/KR2020/000113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549640" y="2194560"/>
            <a:ext cx="3383280" cy="1828800"/>
          </a:xfrm>
          <a:prstGeom prst="roundRect">
            <a:avLst>
              <a:gd name="adj" fmla="val 6000"/>
            </a:avLst>
          </a:prstGeom>
          <a:solidFill>
            <a:srgbClr val="10203F"/>
          </a:solidFill>
          <a:ln w="12700">
            <a:solidFill>
              <a:srgbClr val="23396B"/>
            </a:solidFill>
            <a:prstDash val="solid"/>
          </a:ln>
          <a:effectLst>
            <a:outerShdw sx="100000" sy="100000" kx="0" ky="0" algn="bl" rotWithShape="0" blurRad="177800" dist="63500" dir="5400000">
              <a:srgbClr val="000000">
                <a:alpha val="4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915400" y="256032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5BC8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160여 개국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8915400" y="3108960"/>
            <a:ext cx="2651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9DB0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글로벌 권리 확보 대상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68680" y="4297680"/>
            <a:ext cx="10469880" cy="1234440"/>
          </a:xfrm>
          <a:prstGeom prst="roundRect">
            <a:avLst>
              <a:gd name="adj" fmla="val 7407"/>
            </a:avLst>
          </a:prstGeom>
          <a:solidFill>
            <a:srgbClr val="0C1730"/>
          </a:solidFill>
          <a:ln w="12700">
            <a:solidFill>
              <a:srgbClr val="23396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97280" y="443484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DB0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한국 등록특허  제10-2343432호      </a:t>
            </a:r>
            <a:pPr algn="ctr" indent="0" marL="0">
              <a:buNone/>
            </a:pPr>
            <a:r>
              <a:rPr lang="en-US" sz="1400" dirty="0">
                <a:solidFill>
                  <a:srgbClr val="43557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|      </a:t>
            </a:r>
            <a:pPr algn="ctr" indent="0" marL="0">
              <a:buNone/>
            </a:pPr>
            <a:r>
              <a:rPr lang="en-US" sz="1400" dirty="0">
                <a:solidFill>
                  <a:srgbClr val="9DB0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미국 등록특허  US 11,790,353 B2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493776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6E82A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“가상화폐의 온·오프라인 지불결제 시스템 및 방법” — 통합 구조 특허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12928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3557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15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43557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GROUP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5BC8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REAL MOAT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182880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dirty="0">
                <a:solidFill>
                  <a:srgbClr val="9DB0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기술은 따라 할 수 있습니다.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265176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하지만 </a:t>
            </a:r>
            <a:pPr algn="ctr" indent="0" marL="0">
              <a:buNone/>
            </a:pPr>
            <a:r>
              <a:rPr lang="en-US" sz="4600" b="1" dirty="0">
                <a:solidFill>
                  <a:srgbClr val="5BC8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구조</a:t>
            </a:r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는 따라 할 수 없습니다.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914400" y="3931920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9DB0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우리는 기술을 만드는 기업이 아니라, 광고 시장의 새로운 구조를 만드는 기업입니다.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40080" y="47091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5BC8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구조를 선점하는 순간, 시장도 함께 선점됩니다.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12928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3557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16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43557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GROUP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LINEAGE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광고 시장을 바꾼 기업들, 그리고 온세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77240" y="2148840"/>
            <a:ext cx="2606040" cy="2880360"/>
          </a:xfrm>
          <a:prstGeom prst="roundRect">
            <a:avLst>
              <a:gd name="adj" fmla="val 4211"/>
            </a:avLst>
          </a:prstGeom>
          <a:solidFill>
            <a:srgbClr val="F2F7FD"/>
          </a:solidFill>
          <a:ln w="12700">
            <a:solidFill>
              <a:srgbClr val="DCE7F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242316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7E8DA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1998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2926080"/>
            <a:ext cx="2606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구글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777240" y="356616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 하나로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234440" y="4023360"/>
            <a:ext cx="1691640" cy="0"/>
          </a:xfrm>
          <a:prstGeom prst="line">
            <a:avLst/>
          </a:prstGeom>
          <a:noFill/>
          <a:ln w="12700">
            <a:solidFill>
              <a:srgbClr val="DCE7F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4160520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약 550조 원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657600" y="2148840"/>
            <a:ext cx="2606040" cy="2880360"/>
          </a:xfrm>
          <a:prstGeom prst="roundRect">
            <a:avLst>
              <a:gd name="adj" fmla="val 4211"/>
            </a:avLst>
          </a:prstGeom>
          <a:solidFill>
            <a:srgbClr val="F2F7FD"/>
          </a:solidFill>
          <a:ln w="12700">
            <a:solidFill>
              <a:srgbClr val="DCE7F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657600" y="242316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7E8DA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1999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657600" y="2926080"/>
            <a:ext cx="2606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네이버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3657600" y="356616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포털 하나로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114800" y="4023360"/>
            <a:ext cx="1691640" cy="0"/>
          </a:xfrm>
          <a:prstGeom prst="line">
            <a:avLst/>
          </a:prstGeom>
          <a:noFill/>
          <a:ln w="12700">
            <a:solidFill>
              <a:srgbClr val="DCE7F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749040" y="4160520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약 12조 원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537960" y="2148840"/>
            <a:ext cx="2606040" cy="2880360"/>
          </a:xfrm>
          <a:prstGeom prst="roundRect">
            <a:avLst>
              <a:gd name="adj" fmla="val 4211"/>
            </a:avLst>
          </a:prstGeom>
          <a:solidFill>
            <a:srgbClr val="F2F7FD"/>
          </a:solidFill>
          <a:ln w="12700">
            <a:solidFill>
              <a:srgbClr val="DCE7F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537960" y="242316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7E8DA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2010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537960" y="2926080"/>
            <a:ext cx="2606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카카오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6537960" y="356616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메신저 하나로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995160" y="4023360"/>
            <a:ext cx="1691640" cy="0"/>
          </a:xfrm>
          <a:prstGeom prst="line">
            <a:avLst/>
          </a:prstGeom>
          <a:noFill/>
          <a:ln w="12700">
            <a:solidFill>
              <a:srgbClr val="DCE7F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629400" y="4160520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약 8조 원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9418320" y="2148840"/>
            <a:ext cx="2606040" cy="2880360"/>
          </a:xfrm>
          <a:prstGeom prst="roundRect">
            <a:avLst>
              <a:gd name="adj" fmla="val 4211"/>
            </a:avLst>
          </a:prstGeom>
          <a:solidFill>
            <a:srgbClr val="1E5BD6"/>
          </a:solidFill>
          <a:ln w="12700">
            <a:solidFill>
              <a:srgbClr val="DCE7F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9418320" y="242316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BD4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2027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9418320" y="2926080"/>
            <a:ext cx="2606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온세</a:t>
            </a:r>
            <a:endParaRPr lang="en-US" sz="2600" dirty="0"/>
          </a:p>
        </p:txBody>
      </p:sp>
      <p:sp>
        <p:nvSpPr>
          <p:cNvPr id="25" name="Text 23"/>
          <p:cNvSpPr/>
          <p:nvPr/>
        </p:nvSpPr>
        <p:spPr>
          <a:xfrm>
            <a:off x="9418320" y="356616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D7E5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대화 하나로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9875520" y="4023360"/>
            <a:ext cx="1691640" cy="0"/>
          </a:xfrm>
          <a:prstGeom prst="line">
            <a:avLst/>
          </a:prstGeom>
          <a:noFill/>
          <a:ln w="12700">
            <a:solidFill>
              <a:srgbClr val="4E7FD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509760" y="4160520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새로운 시장 개척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640080" y="525780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7E8DA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“550조 원의 구글도 검색 하나로 시작했습니다. 온세도 AI 대화 하나로 시작합니다.”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112928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17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GROUP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VALUATION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31520" y="1005840"/>
            <a:ext cx="5943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기술 가치 종합 평가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749808" y="1691640"/>
            <a:ext cx="5760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국내·국제 기준 예상 평가</a:t>
            </a:r>
            <a:endParaRPr lang="en-US" sz="13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(패트로국제특허법률사무소 · WMC 공동 산정)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77240" y="2743200"/>
            <a:ext cx="201168" cy="201168"/>
          </a:xfrm>
          <a:prstGeom prst="ellipse">
            <a:avLst/>
          </a:prstGeom>
          <a:solidFill>
            <a:srgbClr val="1E5BD6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" y="2633472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미국 특허 + 160개국 PCT 확장 가치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74920" y="2633472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약 3,669억 원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77240" y="3611880"/>
            <a:ext cx="201168" cy="201168"/>
          </a:xfrm>
          <a:prstGeom prst="ellipse">
            <a:avLst/>
          </a:prstGeom>
          <a:solidFill>
            <a:srgbClr val="2E86DE"/>
          </a:solidFill>
          <a:ln/>
        </p:spPr>
      </p:sp>
      <p:sp>
        <p:nvSpPr>
          <p:cNvPr id="9" name="Text 7"/>
          <p:cNvSpPr/>
          <p:nvPr/>
        </p:nvSpPr>
        <p:spPr>
          <a:xfrm>
            <a:off x="1143000" y="3502152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온비트(Onbit) 상장 예상 가치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074920" y="3502152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약 500억 원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777240" y="4480560"/>
            <a:ext cx="201168" cy="201168"/>
          </a:xfrm>
          <a:prstGeom prst="ellipse">
            <a:avLst/>
          </a:prstGeom>
          <a:solidFill>
            <a:srgbClr val="9DBDEC"/>
          </a:solidFill>
          <a:ln/>
        </p:spPr>
      </p:sp>
      <p:sp>
        <p:nvSpPr>
          <p:cNvPr id="12" name="Text 10"/>
          <p:cNvSpPr/>
          <p:nvPr/>
        </p:nvSpPr>
        <p:spPr>
          <a:xfrm>
            <a:off x="1143000" y="4370832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보유자산 + 특허 + 기술 가치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074920" y="4370832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약 379억 원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749808" y="544068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※ 2025.10.30 기준 / 예상 평가</a:t>
            </a:r>
            <a:endParaRPr lang="en-US" sz="1050" dirty="0"/>
          </a:p>
        </p:txBody>
      </p:sp>
      <p:graphicFrame>
        <p:nvGraphicFramePr>
          <p:cNvPr id="15" name="Chart 0" descr=""/>
          <p:cNvGraphicFramePr/>
          <p:nvPr/>
        </p:nvGraphicFramePr>
        <p:xfrm>
          <a:off x="7040880" y="1554480"/>
          <a:ext cx="4572000" cy="4206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6" name="Text 13"/>
          <p:cNvSpPr/>
          <p:nvPr/>
        </p:nvSpPr>
        <p:spPr>
          <a:xfrm>
            <a:off x="8183880" y="315468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3800"/>
              </a:lnSpc>
              <a:buNone/>
            </a:pPr>
            <a:r>
              <a:rPr lang="en-US" sz="3800" b="1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4,547</a:t>
            </a:r>
            <a:endParaRPr lang="en-US" sz="3800" dirty="0"/>
          </a:p>
          <a:p>
            <a:pPr algn="ctr" indent="0" marL="0">
              <a:lnSpc>
                <a:spcPts val="3800"/>
              </a:lnSpc>
              <a:buNone/>
            </a:pPr>
            <a:r>
              <a:rPr lang="en-US" sz="1600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억 원</a:t>
            </a:r>
            <a:endParaRPr lang="en-US" sz="3800" dirty="0"/>
          </a:p>
        </p:txBody>
      </p:sp>
      <p:sp>
        <p:nvSpPr>
          <p:cNvPr id="17" name="Text 14"/>
          <p:cNvSpPr/>
          <p:nvPr/>
        </p:nvSpPr>
        <p:spPr>
          <a:xfrm>
            <a:off x="112928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18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GROUP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371600"/>
            <a:ext cx="1219169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질문이 곧 광고다</a:t>
            </a:r>
            <a:endParaRPr lang="en-US" sz="5400" dirty="0"/>
          </a:p>
        </p:txBody>
      </p:sp>
      <p:sp>
        <p:nvSpPr>
          <p:cNvPr id="3" name="Shape 1"/>
          <p:cNvSpPr/>
          <p:nvPr/>
        </p:nvSpPr>
        <p:spPr>
          <a:xfrm>
            <a:off x="868680" y="2743200"/>
            <a:ext cx="3383280" cy="1371600"/>
          </a:xfrm>
          <a:prstGeom prst="roundRect">
            <a:avLst>
              <a:gd name="adj" fmla="val 8000"/>
            </a:avLst>
          </a:prstGeom>
          <a:solidFill>
            <a:srgbClr val="10203F"/>
          </a:solidFill>
          <a:ln w="12700">
            <a:solidFill>
              <a:srgbClr val="23396B"/>
            </a:solidFill>
            <a:prstDash val="solid"/>
          </a:ln>
          <a:effectLst>
            <a:outerShdw sx="100000" sy="100000" kx="0" ky="0" algn="bl" rotWithShape="0" blurRad="177800" dist="63500" dir="5400000">
              <a:srgbClr val="000000">
                <a:alpha val="45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868680" y="301752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질문이 곧 광고다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51560" y="352044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DB0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질문하는 순간, 광고는 답이 된다</a:t>
            </a:r>
            <a:endParaRPr lang="en-US" sz="1250" dirty="0"/>
          </a:p>
        </p:txBody>
      </p:sp>
      <p:pic>
        <p:nvPicPr>
          <p:cNvPr id="6" name="Image 0" descr="/home/claude/assets/ic_arr_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256" y="3282696"/>
            <a:ext cx="292608" cy="29260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4754880" y="2743200"/>
            <a:ext cx="3383280" cy="1371600"/>
          </a:xfrm>
          <a:prstGeom prst="roundRect">
            <a:avLst>
              <a:gd name="adj" fmla="val 8000"/>
            </a:avLst>
          </a:prstGeom>
          <a:solidFill>
            <a:srgbClr val="10203F"/>
          </a:solidFill>
          <a:ln w="12700">
            <a:solidFill>
              <a:srgbClr val="23396B"/>
            </a:solidFill>
            <a:prstDash val="solid"/>
          </a:ln>
          <a:effectLst>
            <a:outerShdw sx="100000" sy="100000" kx="0" ky="0" algn="bl" rotWithShape="0" blurRad="177800" dist="63500" dir="5400000">
              <a:srgbClr val="000000">
                <a:alpha val="4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4754880" y="301752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질문이 곧 거래다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937760" y="352044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DB0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답은 거래가 된다</a:t>
            </a:r>
            <a:endParaRPr lang="en-US" sz="1250" dirty="0"/>
          </a:p>
        </p:txBody>
      </p:sp>
      <p:pic>
        <p:nvPicPr>
          <p:cNvPr id="10" name="Image 1" descr="/home/claude/assets/ic_arr_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0456" y="3282696"/>
            <a:ext cx="292608" cy="292608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8641080" y="2743200"/>
            <a:ext cx="3383280" cy="1371600"/>
          </a:xfrm>
          <a:prstGeom prst="roundRect">
            <a:avLst>
              <a:gd name="adj" fmla="val 8000"/>
            </a:avLst>
          </a:prstGeom>
          <a:solidFill>
            <a:srgbClr val="143062"/>
          </a:solidFill>
          <a:ln w="12700">
            <a:solidFill>
              <a:srgbClr val="23396B"/>
            </a:solidFill>
            <a:prstDash val="solid"/>
          </a:ln>
          <a:effectLst>
            <a:outerShdw sx="100000" sy="100000" kx="0" ky="0" algn="bl" rotWithShape="0" blurRad="177800" dist="63500" dir="5400000">
              <a:srgbClr val="000000">
                <a:alpha val="45000"/>
              </a:srgbClr>
            </a:outerShdw>
          </a:effectLst>
        </p:spPr>
      </p:sp>
      <p:sp>
        <p:nvSpPr>
          <p:cNvPr id="12" name="Text 8"/>
          <p:cNvSpPr/>
          <p:nvPr/>
        </p:nvSpPr>
        <p:spPr>
          <a:xfrm>
            <a:off x="8641080" y="301752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5BC8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질문이 곧 매출이다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8823960" y="352044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DB0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거래는 매출이 된다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640080" y="457200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광고를 보는 시대는 끝났습니다. 이제는 광고와 대화하는 시대입니다.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0" y="5760720"/>
            <a:ext cx="12191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200" kern="0" dirty="0">
                <a:solidFill>
                  <a:srgbClr val="5BC8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GROUP  ·  The Future of Conversational Advertising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0" y="6172200"/>
            <a:ext cx="121916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300" kern="0" dirty="0">
                <a:solidFill>
                  <a:srgbClr val="6E82A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대화형 광고 시대의 시작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SHIFT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세상을 지배하는 주체가 바뀐다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868680" y="2286000"/>
            <a:ext cx="3246120" cy="2286000"/>
          </a:xfrm>
          <a:prstGeom prst="roundRect">
            <a:avLst>
              <a:gd name="adj" fmla="val 4800"/>
            </a:avLst>
          </a:prstGeom>
          <a:solidFill>
            <a:srgbClr val="F2F7FD"/>
          </a:solidFill>
          <a:ln w="12700">
            <a:solidFill>
              <a:srgbClr val="DCE7F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188720" y="260604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188720" y="3429000"/>
            <a:ext cx="2606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산업시대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1188720" y="402336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공장이 세상을 지배했다</a:t>
            </a:r>
            <a:endParaRPr lang="en-US" sz="1350" dirty="0"/>
          </a:p>
        </p:txBody>
      </p:sp>
      <p:pic>
        <p:nvPicPr>
          <p:cNvPr id="8" name="Image 0" descr="/home/claude/assets/ic_arr_b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104" y="3264408"/>
            <a:ext cx="329184" cy="329184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4846320" y="2286000"/>
            <a:ext cx="3246120" cy="2286000"/>
          </a:xfrm>
          <a:prstGeom prst="roundRect">
            <a:avLst>
              <a:gd name="adj" fmla="val 4800"/>
            </a:avLst>
          </a:prstGeom>
          <a:solidFill>
            <a:srgbClr val="F2F7FD"/>
          </a:solidFill>
          <a:ln w="12700">
            <a:solidFill>
              <a:srgbClr val="DCE7F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5166360" y="260604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5166360" y="3429000"/>
            <a:ext cx="2606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정보화시대</a:t>
            </a:r>
            <a:endParaRPr lang="en-US" sz="2500" dirty="0"/>
          </a:p>
        </p:txBody>
      </p:sp>
      <p:sp>
        <p:nvSpPr>
          <p:cNvPr id="12" name="Text 9"/>
          <p:cNvSpPr/>
          <p:nvPr/>
        </p:nvSpPr>
        <p:spPr>
          <a:xfrm>
            <a:off x="5166360" y="402336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정보가 세상을 지배했다</a:t>
            </a:r>
            <a:endParaRPr lang="en-US" sz="1350" dirty="0"/>
          </a:p>
        </p:txBody>
      </p:sp>
      <p:pic>
        <p:nvPicPr>
          <p:cNvPr id="13" name="Image 1" descr="/home/claude/assets/ic_arr_b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8744" y="3264408"/>
            <a:ext cx="329184" cy="329184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8823960" y="2286000"/>
            <a:ext cx="3246120" cy="2286000"/>
          </a:xfrm>
          <a:prstGeom prst="roundRect">
            <a:avLst>
              <a:gd name="adj" fmla="val 4800"/>
            </a:avLst>
          </a:prstGeom>
          <a:solidFill>
            <a:srgbClr val="1E5BD6"/>
          </a:solidFill>
          <a:ln w="12700">
            <a:solidFill>
              <a:srgbClr val="DCE7F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15" name="Text 11"/>
          <p:cNvSpPr/>
          <p:nvPr/>
        </p:nvSpPr>
        <p:spPr>
          <a:xfrm>
            <a:off x="9144000" y="260604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BD4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</a:t>
            </a:r>
            <a:endParaRPr lang="en-US" sz="1700" dirty="0"/>
          </a:p>
        </p:txBody>
      </p:sp>
      <p:sp>
        <p:nvSpPr>
          <p:cNvPr id="16" name="Text 12"/>
          <p:cNvSpPr/>
          <p:nvPr/>
        </p:nvSpPr>
        <p:spPr>
          <a:xfrm>
            <a:off x="9144000" y="3429000"/>
            <a:ext cx="2606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시대</a:t>
            </a:r>
            <a:endParaRPr lang="en-US" sz="2500" dirty="0"/>
          </a:p>
        </p:txBody>
      </p:sp>
      <p:sp>
        <p:nvSpPr>
          <p:cNvPr id="17" name="Text 13"/>
          <p:cNvSpPr/>
          <p:nvPr/>
        </p:nvSpPr>
        <p:spPr>
          <a:xfrm>
            <a:off x="9144000" y="402336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D7E5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질문을 이해하는 기업이 지배한다</a:t>
            </a:r>
            <a:endParaRPr lang="en-US" sz="1350" dirty="0"/>
          </a:p>
        </p:txBody>
      </p:sp>
      <p:sp>
        <p:nvSpPr>
          <p:cNvPr id="18" name="Text 14"/>
          <p:cNvSpPr/>
          <p:nvPr/>
        </p:nvSpPr>
        <p:spPr>
          <a:xfrm>
            <a:off x="640080" y="507492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7E8DA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그리고 지금, AI 시대가 시작됐습니다.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112928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</a:t>
            </a:r>
            <a:endParaRPr lang="en-US" sz="1000" dirty="0"/>
          </a:p>
        </p:txBody>
      </p:sp>
      <p:sp>
        <p:nvSpPr>
          <p:cNvPr id="20" name="Text 16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GROUP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BEHAVIOR CHANGE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1828800"/>
            <a:ext cx="67665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600"/>
              </a:lnSpc>
              <a:buNone/>
            </a:pPr>
            <a:r>
              <a:rPr lang="en-US" sz="46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사람들은 더 이상
</a:t>
            </a:r>
            <a:endParaRPr lang="en-US" sz="4600" dirty="0"/>
          </a:p>
          <a:p>
            <a:pPr indent="0" marL="0">
              <a:lnSpc>
                <a:spcPts val="5600"/>
              </a:lnSpc>
              <a:buNone/>
            </a:pPr>
            <a:r>
              <a:rPr lang="en-US" sz="46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검색하지 </a:t>
            </a:r>
            <a:pPr indent="0" marL="0">
              <a:lnSpc>
                <a:spcPts val="5600"/>
              </a:lnSpc>
              <a:buNone/>
            </a:pPr>
            <a:r>
              <a:rPr lang="en-US" sz="4600" b="1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않습니다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841248" y="3931920"/>
            <a:ext cx="6400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AI에게 묻고, 대화하며, 답을 구합니다.</a:t>
            </a:r>
            <a:endParaRPr lang="en-US" sz="16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원하는 것은 '정보'가 아니라, 나에게 가장 적합한 '답'입니다.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229600" y="1783080"/>
            <a:ext cx="3200400" cy="32004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DCE7F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412480" y="210312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7E8DA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검색창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8503920" y="2514600"/>
            <a:ext cx="2651760" cy="502920"/>
          </a:xfrm>
          <a:prstGeom prst="roundRect">
            <a:avLst>
              <a:gd name="adj" fmla="val 14545"/>
            </a:avLst>
          </a:prstGeom>
          <a:solidFill>
            <a:srgbClr val="F1F4F9"/>
          </a:solidFill>
          <a:ln w="12700">
            <a:solidFill>
              <a:srgbClr val="AAB7CD"/>
            </a:solidFill>
            <a:prstDash val="solid"/>
          </a:ln>
        </p:spPr>
      </p:sp>
      <p:pic>
        <p:nvPicPr>
          <p:cNvPr id="8" name="Image 0" descr="/home/claude/assets/ic_search_b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1080" y="2624328"/>
            <a:ext cx="274320" cy="2743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8412480" y="2761488"/>
            <a:ext cx="2834640" cy="0"/>
          </a:xfrm>
          <a:prstGeom prst="line">
            <a:avLst/>
          </a:prstGeom>
          <a:noFill/>
          <a:ln w="31750">
            <a:solidFill>
              <a:srgbClr val="E0556B"/>
            </a:solidFill>
            <a:prstDash val="solid"/>
          </a:ln>
        </p:spPr>
      </p:sp>
      <p:pic>
        <p:nvPicPr>
          <p:cNvPr id="10" name="Image 1" descr="/home/claude/assets/ic_arr_b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9692640" y="3291840"/>
            <a:ext cx="411480" cy="41148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9418320" y="3886200"/>
            <a:ext cx="914400" cy="914400"/>
          </a:xfrm>
          <a:prstGeom prst="ellipse">
            <a:avLst/>
          </a:prstGeom>
          <a:solidFill>
            <a:srgbClr val="1E5BD6"/>
          </a:solidFill>
          <a:ln/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pic>
        <p:nvPicPr>
          <p:cNvPr id="12" name="Image 2" descr="/home/claude/assets/ic_chat_b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6920" y="4114800"/>
            <a:ext cx="457200" cy="45720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412480" y="493776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AI와 대화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112928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</a:t>
            </a:r>
            <a:endParaRPr lang="en-US" sz="1000" dirty="0"/>
          </a:p>
        </p:txBody>
      </p:sp>
      <p:sp>
        <p:nvSpPr>
          <p:cNvPr id="15" name="Text 10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GROUP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5BC8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PROBLEM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지금의 광고는 '방해'였습니다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68680" y="2331720"/>
            <a:ext cx="3291840" cy="1554480"/>
          </a:xfrm>
          <a:prstGeom prst="roundRect">
            <a:avLst>
              <a:gd name="adj" fmla="val 7059"/>
            </a:avLst>
          </a:prstGeom>
          <a:solidFill>
            <a:srgbClr val="10203F"/>
          </a:solidFill>
          <a:ln w="12700">
            <a:solidFill>
              <a:srgbClr val="23396B"/>
            </a:solidFill>
            <a:prstDash val="solid"/>
          </a:ln>
          <a:effectLst>
            <a:outerShdw sx="100000" sy="100000" kx="0" ky="0" algn="bl" rotWithShape="0" blurRad="177800" dist="63500" dir="5400000">
              <a:srgbClr val="000000">
                <a:alpha val="4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234440" y="260604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4A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234440" y="306324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말을 끊고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4663440" y="2331720"/>
            <a:ext cx="3291840" cy="1554480"/>
          </a:xfrm>
          <a:prstGeom prst="roundRect">
            <a:avLst>
              <a:gd name="adj" fmla="val 7059"/>
            </a:avLst>
          </a:prstGeom>
          <a:solidFill>
            <a:srgbClr val="10203F"/>
          </a:solidFill>
          <a:ln w="12700">
            <a:solidFill>
              <a:srgbClr val="23396B"/>
            </a:solidFill>
            <a:prstDash val="solid"/>
          </a:ln>
          <a:effectLst>
            <a:outerShdw sx="100000" sy="100000" kx="0" ky="0" algn="bl" rotWithShape="0" blurRad="177800" dist="63500" dir="5400000">
              <a:srgbClr val="000000">
                <a:alpha val="4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029200" y="260604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4A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0" y="306324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시간을 빼앗고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8458200" y="2331720"/>
            <a:ext cx="3291840" cy="1554480"/>
          </a:xfrm>
          <a:prstGeom prst="roundRect">
            <a:avLst>
              <a:gd name="adj" fmla="val 7059"/>
            </a:avLst>
          </a:prstGeom>
          <a:solidFill>
            <a:srgbClr val="10203F"/>
          </a:solidFill>
          <a:ln w="12700">
            <a:solidFill>
              <a:srgbClr val="23396B"/>
            </a:solidFill>
            <a:prstDash val="solid"/>
          </a:ln>
          <a:effectLst>
            <a:outerShdw sx="100000" sy="100000" kx="0" ky="0" algn="bl" rotWithShape="0" blurRad="177800" dist="63500" dir="5400000">
              <a:srgbClr val="000000">
                <a:alpha val="4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823960" y="260604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4A5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823960" y="306324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선택을 방해한다</a:t>
            </a:r>
            <a:endParaRPr lang="en-US" sz="2100" dirty="0"/>
          </a:p>
        </p:txBody>
      </p:sp>
      <p:sp>
        <p:nvSpPr>
          <p:cNvPr id="13" name="Shape 11"/>
          <p:cNvSpPr/>
          <p:nvPr/>
        </p:nvSpPr>
        <p:spPr>
          <a:xfrm>
            <a:off x="868680" y="4251960"/>
            <a:ext cx="10469880" cy="1097280"/>
          </a:xfrm>
          <a:prstGeom prst="roundRect">
            <a:avLst>
              <a:gd name="adj" fmla="val 8333"/>
            </a:avLst>
          </a:prstGeom>
          <a:solidFill>
            <a:srgbClr val="0C1730"/>
          </a:solidFill>
          <a:ln w="12700">
            <a:solidFill>
              <a:srgbClr val="23396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97280" y="4251960"/>
            <a:ext cx="9966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9DB0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그래서 사람들은 광고를  </a:t>
            </a:r>
            <a:pPr algn="ctr" indent="0" marL="0">
              <a:buNone/>
            </a:pPr>
            <a:r>
              <a:rPr lang="en-US" sz="1800" b="1" dirty="0">
                <a:solidFill>
                  <a:srgbClr val="FF8B8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차단하고 · 건너뛰고 · 무시하기</a:t>
            </a:r>
            <a:pPr algn="ctr" indent="0" marL="0">
              <a:buNone/>
            </a:pPr>
            <a:r>
              <a:rPr lang="en-US" sz="1800" dirty="0">
                <a:solidFill>
                  <a:srgbClr val="9DB0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시작했습니다.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12928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3557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43557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GROUP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5BC8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OUR QUESTION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0" y="1280160"/>
            <a:ext cx="1219169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5BC8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?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640080" y="228600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“광고는 왜 사람을 방해해야 하는가?”</a:t>
            </a:r>
            <a:endParaRPr lang="en-US" sz="3400" dirty="0"/>
          </a:p>
        </p:txBody>
      </p:sp>
      <p:pic>
        <p:nvPicPr>
          <p:cNvPr id="5" name="Image 0" descr="/home/claude/assets/ic_arr_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867248" y="338328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411480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5BC8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광고는 방해가 아니라 대화가 되어야 합니다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640080" y="49377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9DB0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노출이 아니라 도움이 되어야 하고, 클릭이 아니라 결정이 되어야 합니다.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12928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3557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05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43557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GROUP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SOLUTION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31520" y="1691640"/>
            <a:ext cx="6400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400"/>
              </a:lnSpc>
              <a:buNone/>
            </a:pPr>
            <a:r>
              <a:rPr lang="en-US" sz="4600" b="1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AI </a:t>
            </a:r>
            <a:pPr indent="0" marL="0">
              <a:lnSpc>
                <a:spcPts val="5400"/>
              </a:lnSpc>
              <a:buNone/>
            </a:pPr>
            <a:r>
              <a:rPr lang="en-US" sz="46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대화형 광고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749808" y="3200400"/>
            <a:ext cx="6217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질문이 매출이 되는 최초의 '말하는 광고 엔진'.</a:t>
            </a:r>
            <a:endParaRPr lang="en-US" sz="16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사용자가 묻고, OnAI가 답하고, 광고는 대화 속으로 자연스럽게 연결됩니다.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321040" y="1234440"/>
            <a:ext cx="2697480" cy="4572000"/>
          </a:xfrm>
          <a:prstGeom prst="roundRect">
            <a:avLst>
              <a:gd name="adj" fmla="val 10847"/>
            </a:avLst>
          </a:prstGeom>
          <a:solidFill>
            <a:srgbClr val="0E1B33"/>
          </a:solidFill>
          <a:ln/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430768" y="1344168"/>
            <a:ext cx="2478024" cy="4352544"/>
          </a:xfrm>
          <a:prstGeom prst="roundRect">
            <a:avLst>
              <a:gd name="adj" fmla="val 9594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9258300" y="1399032"/>
            <a:ext cx="822960" cy="146304"/>
          </a:xfrm>
          <a:prstGeom prst="roundRect">
            <a:avLst>
              <a:gd name="adj" fmla="val 50000"/>
            </a:avLst>
          </a:prstGeom>
          <a:solidFill>
            <a:srgbClr val="0E1B33"/>
          </a:solidFill>
          <a:ln/>
        </p:spPr>
      </p:sp>
      <p:sp>
        <p:nvSpPr>
          <p:cNvPr id="8" name="Text 6"/>
          <p:cNvSpPr/>
          <p:nvPr/>
        </p:nvSpPr>
        <p:spPr>
          <a:xfrm>
            <a:off x="8430768" y="1618488"/>
            <a:ext cx="24780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OnAI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9098280" y="2148840"/>
            <a:ext cx="1691640" cy="548640"/>
          </a:xfrm>
          <a:prstGeom prst="roundRect">
            <a:avLst>
              <a:gd name="adj" fmla="val 20000"/>
            </a:avLst>
          </a:prstGeom>
          <a:solidFill>
            <a:srgbClr val="1E5BD6"/>
          </a:solidFill>
          <a:ln/>
        </p:spPr>
      </p:sp>
      <p:sp>
        <p:nvSpPr>
          <p:cNvPr id="10" name="Text 8"/>
          <p:cNvSpPr/>
          <p:nvPr/>
        </p:nvSpPr>
        <p:spPr>
          <a:xfrm>
            <a:off x="9144000" y="2148840"/>
            <a:ext cx="1600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맛집 추천해줘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549640" y="2834640"/>
            <a:ext cx="2240280" cy="1691640"/>
          </a:xfrm>
          <a:prstGeom prst="roundRect">
            <a:avLst>
              <a:gd name="adj" fmla="val 6486"/>
            </a:avLst>
          </a:prstGeom>
          <a:solidFill>
            <a:srgbClr val="F2F7FD"/>
          </a:solidFill>
          <a:ln w="12700">
            <a:solidFill>
              <a:srgbClr val="DCE7F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705088" y="297180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강남역 A식당</a:t>
            </a:r>
            <a:endParaRPr lang="en-US" sz="1150" dirty="0"/>
          </a:p>
        </p:txBody>
      </p:sp>
      <p:pic>
        <p:nvPicPr>
          <p:cNvPr id="13" name="Image 0" descr="/home/claude/assets/ic_sta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3355848"/>
            <a:ext cx="146304" cy="146304"/>
          </a:xfrm>
          <a:prstGeom prst="rect">
            <a:avLst/>
          </a:prstGeom>
        </p:spPr>
      </p:pic>
      <p:pic>
        <p:nvPicPr>
          <p:cNvPr id="14" name="Image 1" descr="/home/claude/assets/ic_star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7968" y="3355848"/>
            <a:ext cx="146304" cy="146304"/>
          </a:xfrm>
          <a:prstGeom prst="rect">
            <a:avLst/>
          </a:prstGeom>
        </p:spPr>
      </p:pic>
      <p:pic>
        <p:nvPicPr>
          <p:cNvPr id="15" name="Image 2" descr="/home/claude/assets/ic_star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0848" y="3355848"/>
            <a:ext cx="146304" cy="146304"/>
          </a:xfrm>
          <a:prstGeom prst="rect">
            <a:avLst/>
          </a:prstGeom>
        </p:spPr>
      </p:pic>
      <p:pic>
        <p:nvPicPr>
          <p:cNvPr id="16" name="Image 3" descr="/home/claude/assets/ic_star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3728" y="3355848"/>
            <a:ext cx="146304" cy="146304"/>
          </a:xfrm>
          <a:prstGeom prst="rect">
            <a:avLst/>
          </a:prstGeom>
        </p:spPr>
      </p:pic>
      <p:pic>
        <p:nvPicPr>
          <p:cNvPr id="17" name="Image 4" descr="/home/claude/assets/ic_star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6608" y="3355848"/>
            <a:ext cx="146304" cy="146304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8705088" y="361188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E8DA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도보 4분 · 대기 없음</a:t>
            </a:r>
            <a:endParaRPr lang="en-US" sz="950" dirty="0"/>
          </a:p>
        </p:txBody>
      </p:sp>
      <p:sp>
        <p:nvSpPr>
          <p:cNvPr id="19" name="Shape 12"/>
          <p:cNvSpPr/>
          <p:nvPr/>
        </p:nvSpPr>
        <p:spPr>
          <a:xfrm>
            <a:off x="8705088" y="3959352"/>
            <a:ext cx="1920240" cy="411480"/>
          </a:xfrm>
          <a:prstGeom prst="roundRect">
            <a:avLst>
              <a:gd name="adj" fmla="val 17778"/>
            </a:avLst>
          </a:prstGeom>
          <a:solidFill>
            <a:srgbClr val="1E5BD6"/>
          </a:solidFill>
          <a:ln/>
        </p:spPr>
      </p:sp>
      <p:sp>
        <p:nvSpPr>
          <p:cNvPr id="20" name="Text 13"/>
          <p:cNvSpPr/>
          <p:nvPr/>
        </p:nvSpPr>
        <p:spPr>
          <a:xfrm>
            <a:off x="8705088" y="3959352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30% 할인 · 예약하기</a:t>
            </a:r>
            <a:endParaRPr lang="en-US" sz="1000" dirty="0"/>
          </a:p>
        </p:txBody>
      </p:sp>
      <p:sp>
        <p:nvSpPr>
          <p:cNvPr id="21" name="Text 14"/>
          <p:cNvSpPr/>
          <p:nvPr/>
        </p:nvSpPr>
        <p:spPr>
          <a:xfrm>
            <a:off x="112928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06</a:t>
            </a:r>
            <a:endParaRPr lang="en-US" sz="1000" dirty="0"/>
          </a:p>
        </p:txBody>
      </p:sp>
      <p:sp>
        <p:nvSpPr>
          <p:cNvPr id="22" name="Text 15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GROUP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HOW IT WORKS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이렇게 작동합니다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1828800"/>
            <a:ext cx="566928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 w="12700">
            <a:solidFill>
              <a:srgbClr val="DCE7F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331720" y="2194560"/>
            <a:ext cx="3931920" cy="868680"/>
          </a:xfrm>
          <a:prstGeom prst="roundRect">
            <a:avLst>
              <a:gd name="adj" fmla="val 14737"/>
            </a:avLst>
          </a:prstGeom>
          <a:solidFill>
            <a:srgbClr val="1E5BD6"/>
          </a:solidFill>
          <a:ln/>
        </p:spPr>
      </p:sp>
      <p:sp>
        <p:nvSpPr>
          <p:cNvPr id="6" name="Text 4"/>
          <p:cNvSpPr/>
          <p:nvPr/>
        </p:nvSpPr>
        <p:spPr>
          <a:xfrm>
            <a:off x="2468880" y="2212848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“강남에서 지금 갈 만한</a:t>
            </a:r>
            <a:endParaRPr lang="en-US" sz="1450" dirty="0"/>
          </a:p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맛집 추천해줘”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1051560" y="3291840"/>
            <a:ext cx="566928" cy="566928"/>
          </a:xfrm>
          <a:prstGeom prst="ellipse">
            <a:avLst/>
          </a:prstGeom>
          <a:solidFill>
            <a:srgbClr val="1E5BD6"/>
          </a:solidFill>
          <a:ln/>
        </p:spPr>
      </p:sp>
      <p:pic>
        <p:nvPicPr>
          <p:cNvPr id="8" name="Image 0" descr="/home/claude/assets/ic_chat_b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576" y="3419856"/>
            <a:ext cx="310896" cy="310896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1783080" y="3291840"/>
            <a:ext cx="4480560" cy="2423160"/>
          </a:xfrm>
          <a:prstGeom prst="roundRect">
            <a:avLst>
              <a:gd name="adj" fmla="val 5283"/>
            </a:avLst>
          </a:prstGeom>
          <a:solidFill>
            <a:srgbClr val="F2F7FD"/>
          </a:solidFill>
          <a:ln w="12700">
            <a:solidFill>
              <a:srgbClr val="DCE7F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965960" y="345643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강남역 A식당을 추천합니다</a:t>
            </a:r>
            <a:endParaRPr lang="en-US" sz="1400" dirty="0"/>
          </a:p>
        </p:txBody>
      </p:sp>
      <p:pic>
        <p:nvPicPr>
          <p:cNvPr id="11" name="Image 1" descr="/home/claude/assets/ic_pin_b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5960" y="3950208"/>
            <a:ext cx="274320" cy="2743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331720" y="393192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한식 · 도보 4분 · 현재 대기 없음</a:t>
            </a:r>
            <a:endParaRPr lang="en-US" sz="1250" dirty="0"/>
          </a:p>
        </p:txBody>
      </p:sp>
      <p:pic>
        <p:nvPicPr>
          <p:cNvPr id="13" name="Image 2" descr="/home/claude/assets/ic_star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5960" y="4389120"/>
            <a:ext cx="237744" cy="237744"/>
          </a:xfrm>
          <a:prstGeom prst="rect">
            <a:avLst/>
          </a:prstGeom>
        </p:spPr>
      </p:pic>
      <p:pic>
        <p:nvPicPr>
          <p:cNvPr id="14" name="Image 3" descr="/home/claude/assets/ic_star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8568" y="4389120"/>
            <a:ext cx="237744" cy="237744"/>
          </a:xfrm>
          <a:prstGeom prst="rect">
            <a:avLst/>
          </a:prstGeom>
        </p:spPr>
      </p:pic>
      <p:pic>
        <p:nvPicPr>
          <p:cNvPr id="15" name="Image 4" descr="/home/claude/assets/ic_star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1176" y="4389120"/>
            <a:ext cx="237744" cy="237744"/>
          </a:xfrm>
          <a:prstGeom prst="rect">
            <a:avLst/>
          </a:prstGeom>
        </p:spPr>
      </p:pic>
      <p:pic>
        <p:nvPicPr>
          <p:cNvPr id="16" name="Image 5" descr="/home/claude/assets/ic_star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3784" y="4389120"/>
            <a:ext cx="237744" cy="237744"/>
          </a:xfrm>
          <a:prstGeom prst="rect">
            <a:avLst/>
          </a:prstGeom>
        </p:spPr>
      </p:pic>
      <p:pic>
        <p:nvPicPr>
          <p:cNvPr id="17" name="Image 6" descr="/home/claude/assets/ic_star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36392" y="4389120"/>
            <a:ext cx="237744" cy="237744"/>
          </a:xfrm>
          <a:prstGeom prst="rect">
            <a:avLst/>
          </a:prstGeom>
        </p:spPr>
      </p:pic>
      <p:sp>
        <p:nvSpPr>
          <p:cNvPr id="18" name="Text 9"/>
          <p:cNvSpPr/>
          <p:nvPr/>
        </p:nvSpPr>
        <p:spPr>
          <a:xfrm>
            <a:off x="3520440" y="436168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95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4.8</a:t>
            </a:r>
            <a:endParaRPr lang="en-US" sz="1200" dirty="0"/>
          </a:p>
        </p:txBody>
      </p:sp>
      <p:sp>
        <p:nvSpPr>
          <p:cNvPr id="19" name="Shape 10"/>
          <p:cNvSpPr/>
          <p:nvPr/>
        </p:nvSpPr>
        <p:spPr>
          <a:xfrm>
            <a:off x="1965960" y="4892040"/>
            <a:ext cx="1965960" cy="502920"/>
          </a:xfrm>
          <a:prstGeom prst="roundRect">
            <a:avLst>
              <a:gd name="adj" fmla="val 18182"/>
            </a:avLst>
          </a:prstGeom>
          <a:solidFill>
            <a:srgbClr val="1E5BD6"/>
          </a:solidFill>
          <a:ln/>
        </p:spPr>
      </p:sp>
      <p:sp>
        <p:nvSpPr>
          <p:cNvPr id="20" name="Text 11"/>
          <p:cNvSpPr/>
          <p:nvPr/>
        </p:nvSpPr>
        <p:spPr>
          <a:xfrm>
            <a:off x="1965960" y="4892040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30% 할인</a:t>
            </a:r>
            <a:endParaRPr lang="en-US" sz="1250" dirty="0"/>
          </a:p>
        </p:txBody>
      </p:sp>
      <p:sp>
        <p:nvSpPr>
          <p:cNvPr id="21" name="Shape 12"/>
          <p:cNvSpPr/>
          <p:nvPr/>
        </p:nvSpPr>
        <p:spPr>
          <a:xfrm>
            <a:off x="4069080" y="4892040"/>
            <a:ext cx="1965960" cy="502920"/>
          </a:xfrm>
          <a:prstGeom prst="roundRect">
            <a:avLst>
              <a:gd name="adj" fmla="val 18182"/>
            </a:avLst>
          </a:prstGeom>
          <a:solidFill>
            <a:srgbClr val="FFFFFF"/>
          </a:solidFill>
          <a:ln w="16510">
            <a:solidFill>
              <a:srgbClr val="1E5BD6"/>
            </a:solidFill>
            <a:prstDash val="solid"/>
          </a:ln>
        </p:spPr>
      </p:sp>
      <p:sp>
        <p:nvSpPr>
          <p:cNvPr id="22" name="Text 13"/>
          <p:cNvSpPr/>
          <p:nvPr/>
        </p:nvSpPr>
        <p:spPr>
          <a:xfrm>
            <a:off x="4069080" y="4892040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바로 예약</a:t>
            </a:r>
            <a:endParaRPr lang="en-US" sz="1250" dirty="0"/>
          </a:p>
        </p:txBody>
      </p:sp>
      <p:sp>
        <p:nvSpPr>
          <p:cNvPr id="23" name="Text 14"/>
          <p:cNvSpPr/>
          <p:nvPr/>
        </p:nvSpPr>
        <p:spPr>
          <a:xfrm>
            <a:off x="6903720" y="2148840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</a:t>
            </a:r>
            <a:endParaRPr lang="en-US" sz="2400" dirty="0"/>
          </a:p>
        </p:txBody>
      </p:sp>
      <p:sp>
        <p:nvSpPr>
          <p:cNvPr id="24" name="Text 15"/>
          <p:cNvSpPr/>
          <p:nvPr/>
        </p:nvSpPr>
        <p:spPr>
          <a:xfrm>
            <a:off x="7452360" y="2148840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 없음</a:t>
            </a:r>
            <a:endParaRPr lang="en-US" sz="1900" dirty="0"/>
          </a:p>
        </p:txBody>
      </p:sp>
      <p:sp>
        <p:nvSpPr>
          <p:cNvPr id="25" name="Text 16"/>
          <p:cNvSpPr/>
          <p:nvPr/>
        </p:nvSpPr>
        <p:spPr>
          <a:xfrm>
            <a:off x="7452360" y="2560320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수백 개를 비교할 필요가 없다</a:t>
            </a:r>
            <a:endParaRPr lang="en-US" sz="1300" dirty="0"/>
          </a:p>
        </p:txBody>
      </p:sp>
      <p:sp>
        <p:nvSpPr>
          <p:cNvPr id="26" name="Text 17"/>
          <p:cNvSpPr/>
          <p:nvPr/>
        </p:nvSpPr>
        <p:spPr>
          <a:xfrm>
            <a:off x="6903720" y="3447288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</a:t>
            </a:r>
            <a:endParaRPr lang="en-US" sz="2400" dirty="0"/>
          </a:p>
        </p:txBody>
      </p:sp>
      <p:sp>
        <p:nvSpPr>
          <p:cNvPr id="27" name="Text 18"/>
          <p:cNvSpPr/>
          <p:nvPr/>
        </p:nvSpPr>
        <p:spPr>
          <a:xfrm>
            <a:off x="7452360" y="3447288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고민 없음</a:t>
            </a:r>
            <a:endParaRPr lang="en-US" sz="1900" dirty="0"/>
          </a:p>
        </p:txBody>
      </p:sp>
      <p:sp>
        <p:nvSpPr>
          <p:cNvPr id="28" name="Text 19"/>
          <p:cNvSpPr/>
          <p:nvPr/>
        </p:nvSpPr>
        <p:spPr>
          <a:xfrm>
            <a:off x="7452360" y="3858768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바로 결정하고 바로 이동한다</a:t>
            </a:r>
            <a:endParaRPr lang="en-US" sz="1300" dirty="0"/>
          </a:p>
        </p:txBody>
      </p:sp>
      <p:sp>
        <p:nvSpPr>
          <p:cNvPr id="29" name="Text 20"/>
          <p:cNvSpPr/>
          <p:nvPr/>
        </p:nvSpPr>
        <p:spPr>
          <a:xfrm>
            <a:off x="6903720" y="4745736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</a:t>
            </a:r>
            <a:endParaRPr lang="en-US" sz="2400" dirty="0"/>
          </a:p>
        </p:txBody>
      </p:sp>
      <p:sp>
        <p:nvSpPr>
          <p:cNvPr id="30" name="Text 21"/>
          <p:cNvSpPr/>
          <p:nvPr/>
        </p:nvSpPr>
        <p:spPr>
          <a:xfrm>
            <a:off x="7452360" y="4745736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광고가 곧 답</a:t>
            </a:r>
            <a:endParaRPr lang="en-US" sz="1900" dirty="0"/>
          </a:p>
        </p:txBody>
      </p:sp>
      <p:sp>
        <p:nvSpPr>
          <p:cNvPr id="31" name="Text 22"/>
          <p:cNvSpPr/>
          <p:nvPr/>
        </p:nvSpPr>
        <p:spPr>
          <a:xfrm>
            <a:off x="7452360" y="5157216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추천이 그대로 광고가 된다</a:t>
            </a:r>
            <a:endParaRPr lang="en-US" sz="1300" dirty="0"/>
          </a:p>
        </p:txBody>
      </p:sp>
      <p:sp>
        <p:nvSpPr>
          <p:cNvPr id="32" name="Text 23"/>
          <p:cNvSpPr/>
          <p:nvPr/>
        </p:nvSpPr>
        <p:spPr>
          <a:xfrm>
            <a:off x="112928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07</a:t>
            </a:r>
            <a:endParaRPr lang="en-US" sz="1000" dirty="0"/>
          </a:p>
        </p:txBody>
      </p:sp>
      <p:sp>
        <p:nvSpPr>
          <p:cNvPr id="33" name="Text 24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GROUP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SEARCH VS CONVERSATION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 광고 vs 대화형 광고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68680" y="1920240"/>
            <a:ext cx="5074920" cy="36576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DCE7F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234440" y="228600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7E8DA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 광고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1234440" y="2724912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구글 · 네이버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234440" y="3200400"/>
            <a:ext cx="4480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수백 개 정보를 '보여준다'</a:t>
            </a:r>
            <a:endParaRPr lang="en-US" sz="150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다시 비교·고민해야 한다</a:t>
            </a:r>
            <a:endParaRPr lang="en-US" sz="150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결정이 늦어지고 이탈한다</a:t>
            </a:r>
            <a:endParaRPr lang="en-US" sz="150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클릭을 만든다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05840" y="502920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7E8DA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정보는 많지만, 선택은 어렵다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263640" y="1920240"/>
            <a:ext cx="5074920" cy="3657600"/>
          </a:xfrm>
          <a:prstGeom prst="roundRect">
            <a:avLst>
              <a:gd name="adj" fmla="val 3000"/>
            </a:avLst>
          </a:prstGeom>
          <a:solidFill>
            <a:srgbClr val="1E5BD6"/>
          </a:solidFill>
          <a:ln w="12700">
            <a:solidFill>
              <a:srgbClr val="DCE7F6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629400" y="228600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대화형 광고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6629400" y="2724912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FE0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온세 OnAI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629400" y="3200400"/>
            <a:ext cx="4480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단 하나의 '답'을 제시한다</a:t>
            </a:r>
            <a:endParaRPr lang="en-US" sz="150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비교 없이 바로 선택한다</a:t>
            </a:r>
            <a:endParaRPr lang="en-US" sz="150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즉시 방문·예약·구매로 연결</a:t>
            </a:r>
            <a:endParaRPr lang="en-US" sz="150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매출을 만든다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400800" y="502920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E2EC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고민 없이 선택하고, 바로 이동한다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112928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08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GROUP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WHY ONAI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데이터가 아니라, </a:t>
            </a:r>
            <a:pPr algn="ctr" indent="0" marL="0">
              <a:buNone/>
            </a:pPr>
            <a:r>
              <a:rPr lang="en-US" sz="3200" b="1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사람을 학습합니다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기존 AI는 데이터를 학습합니다. OnAI는 수많은 사람들의 실제 경험과 판단을 구조화하여 학습합니다.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915772" y="2286000"/>
            <a:ext cx="1874520" cy="2331720"/>
          </a:xfrm>
          <a:prstGeom prst="roundRect">
            <a:avLst>
              <a:gd name="adj" fmla="val 4878"/>
            </a:avLst>
          </a:prstGeom>
          <a:solidFill>
            <a:srgbClr val="EAF1FB"/>
          </a:solidFill>
          <a:ln w="12700">
            <a:solidFill>
              <a:srgbClr val="D2E0F2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pic>
        <p:nvPicPr>
          <p:cNvPr id="6" name="Image 0" descr="/home/claude/assets/ic_portrai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552" y="2985516"/>
            <a:ext cx="822960" cy="8229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5772" y="3824935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의사·연구원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915772" y="4727448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전문가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3037180" y="2286000"/>
            <a:ext cx="1874520" cy="2331720"/>
          </a:xfrm>
          <a:prstGeom prst="roundRect">
            <a:avLst>
              <a:gd name="adj" fmla="val 4878"/>
            </a:avLst>
          </a:prstGeom>
          <a:solidFill>
            <a:srgbClr val="EAF1FB"/>
          </a:solidFill>
          <a:ln w="12700">
            <a:solidFill>
              <a:srgbClr val="D2E0F2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pic>
        <p:nvPicPr>
          <p:cNvPr id="10" name="Image 1" descr="/home/claude/assets/ic_portrai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2960" y="2985516"/>
            <a:ext cx="822960" cy="82296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037180" y="3824935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성공과 실패</a:t>
            </a:r>
            <a:endParaRPr lang="en-US" sz="950" dirty="0"/>
          </a:p>
        </p:txBody>
      </p:sp>
      <p:sp>
        <p:nvSpPr>
          <p:cNvPr id="12" name="Text 8"/>
          <p:cNvSpPr/>
          <p:nvPr/>
        </p:nvSpPr>
        <p:spPr>
          <a:xfrm>
            <a:off x="3037180" y="4727448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창업가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158588" y="2286000"/>
            <a:ext cx="1874520" cy="2331720"/>
          </a:xfrm>
          <a:prstGeom prst="roundRect">
            <a:avLst>
              <a:gd name="adj" fmla="val 4878"/>
            </a:avLst>
          </a:prstGeom>
          <a:solidFill>
            <a:srgbClr val="EAF1FB"/>
          </a:solidFill>
          <a:ln w="12700">
            <a:solidFill>
              <a:srgbClr val="D2E0F2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pic>
        <p:nvPicPr>
          <p:cNvPr id="14" name="Image 2" descr="/home/claude/assets/ic_portrai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4368" y="2985516"/>
            <a:ext cx="822960" cy="82296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158588" y="3824935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삶의 지혜</a:t>
            </a:r>
            <a:endParaRPr lang="en-US" sz="950" dirty="0"/>
          </a:p>
        </p:txBody>
      </p:sp>
      <p:sp>
        <p:nvSpPr>
          <p:cNvPr id="16" name="Text 11"/>
          <p:cNvSpPr/>
          <p:nvPr/>
        </p:nvSpPr>
        <p:spPr>
          <a:xfrm>
            <a:off x="5158588" y="4727448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은퇴자</a:t>
            </a:r>
            <a:endParaRPr lang="en-US" sz="1400" dirty="0"/>
          </a:p>
        </p:txBody>
      </p:sp>
      <p:sp>
        <p:nvSpPr>
          <p:cNvPr id="17" name="Shape 12"/>
          <p:cNvSpPr/>
          <p:nvPr/>
        </p:nvSpPr>
        <p:spPr>
          <a:xfrm>
            <a:off x="7279996" y="2286000"/>
            <a:ext cx="1874520" cy="2331720"/>
          </a:xfrm>
          <a:prstGeom prst="roundRect">
            <a:avLst>
              <a:gd name="adj" fmla="val 4878"/>
            </a:avLst>
          </a:prstGeom>
          <a:solidFill>
            <a:srgbClr val="EAF1FB"/>
          </a:solidFill>
          <a:ln w="12700">
            <a:solidFill>
              <a:srgbClr val="D2E0F2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pic>
        <p:nvPicPr>
          <p:cNvPr id="18" name="Image 3" descr="/home/claude/assets/ic_portrai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5776" y="2985516"/>
            <a:ext cx="822960" cy="82296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279996" y="3824935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현장의 손끝</a:t>
            </a:r>
            <a:endParaRPr lang="en-US" sz="950" dirty="0"/>
          </a:p>
        </p:txBody>
      </p:sp>
      <p:sp>
        <p:nvSpPr>
          <p:cNvPr id="20" name="Text 14"/>
          <p:cNvSpPr/>
          <p:nvPr/>
        </p:nvSpPr>
        <p:spPr>
          <a:xfrm>
            <a:off x="7279996" y="4727448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장인</a:t>
            </a:r>
            <a:endParaRPr lang="en-US" sz="1400" dirty="0"/>
          </a:p>
        </p:txBody>
      </p:sp>
      <p:sp>
        <p:nvSpPr>
          <p:cNvPr id="21" name="Shape 15"/>
          <p:cNvSpPr/>
          <p:nvPr/>
        </p:nvSpPr>
        <p:spPr>
          <a:xfrm>
            <a:off x="9401404" y="2286000"/>
            <a:ext cx="1874520" cy="2331720"/>
          </a:xfrm>
          <a:prstGeom prst="roundRect">
            <a:avLst>
              <a:gd name="adj" fmla="val 4878"/>
            </a:avLst>
          </a:prstGeom>
          <a:solidFill>
            <a:srgbClr val="EAF1FB"/>
          </a:solidFill>
          <a:ln w="12700">
            <a:solidFill>
              <a:srgbClr val="D2E0F2"/>
            </a:solidFill>
            <a:prstDash val="solid"/>
          </a:ln>
          <a:effectLst>
            <a:outerShdw sx="100000" sy="100000" kx="0" ky="0" algn="bl" rotWithShape="0" blurRad="152400" dist="50800" dir="5400000">
              <a:srgbClr val="7C93B8">
                <a:alpha val="22000"/>
              </a:srgbClr>
            </a:outerShdw>
          </a:effectLst>
        </p:spPr>
      </p:sp>
      <p:pic>
        <p:nvPicPr>
          <p:cNvPr id="22" name="Image 4" descr="/home/claude/assets/ic_portrai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7184" y="2985516"/>
            <a:ext cx="822960" cy="82296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9401404" y="3824935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생활 노하우</a:t>
            </a:r>
            <a:endParaRPr lang="en-US" sz="950" dirty="0"/>
          </a:p>
        </p:txBody>
      </p:sp>
      <p:sp>
        <p:nvSpPr>
          <p:cNvPr id="24" name="Text 17"/>
          <p:cNvSpPr/>
          <p:nvPr/>
        </p:nvSpPr>
        <p:spPr>
          <a:xfrm>
            <a:off x="9401404" y="4727448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1B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주부</a:t>
            </a:r>
            <a:endParaRPr lang="en-US" sz="1400" dirty="0"/>
          </a:p>
        </p:txBody>
      </p:sp>
      <p:sp>
        <p:nvSpPr>
          <p:cNvPr id="25" name="Text 18"/>
          <p:cNvSpPr/>
          <p:nvPr/>
        </p:nvSpPr>
        <p:spPr>
          <a:xfrm>
            <a:off x="640080" y="525780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답을 주는 AI가 아니라, </a:t>
            </a:r>
            <a:pPr algn="ctr" indent="0" marL="0">
              <a:buNone/>
            </a:pPr>
            <a:r>
              <a:rPr lang="en-US" sz="1800" b="1" dirty="0">
                <a:solidFill>
                  <a:srgbClr val="1E5BD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선택을 돕는 AI</a:t>
            </a:r>
            <a:pPr algn="ctr" indent="0" marL="0">
              <a:buNone/>
            </a:pPr>
            <a:r>
              <a:rPr lang="en-US" sz="1800" dirty="0">
                <a:solidFill>
                  <a:srgbClr val="4454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— 그것이 OnAI입니다.</a:t>
            </a:r>
            <a:endParaRPr lang="en-US" sz="1800" dirty="0"/>
          </a:p>
        </p:txBody>
      </p:sp>
      <p:sp>
        <p:nvSpPr>
          <p:cNvPr id="26" name="Text 19"/>
          <p:cNvSpPr/>
          <p:nvPr/>
        </p:nvSpPr>
        <p:spPr>
          <a:xfrm>
            <a:off x="112928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09</a:t>
            </a:r>
            <a:endParaRPr lang="en-US" sz="1000" dirty="0"/>
          </a:p>
        </p:txBody>
      </p:sp>
      <p:sp>
        <p:nvSpPr>
          <p:cNvPr id="27" name="Text 20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00" kern="0" dirty="0">
                <a:solidFill>
                  <a:srgbClr val="AAB7C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ONSE GROUP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ONSE AI 대화형 광고 — 투자설명회 V2</dc:title>
  <dc:subject>PptxGenJS Presentation</dc:subject>
  <dc:creator>ONSE GROUP</dc:creator>
  <cp:lastModifiedBy>ONSE GROUP</cp:lastModifiedBy>
  <cp:revision>1</cp:revision>
  <dcterms:created xsi:type="dcterms:W3CDTF">2026-06-09T04:34:52Z</dcterms:created>
  <dcterms:modified xsi:type="dcterms:W3CDTF">2026-06-09T04:34:52Z</dcterms:modified>
</cp:coreProperties>
</file>